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sldIdLst>
    <p:sldId id="319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33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orient="horz" pos="273"/>
        <p:guide orient="horz" pos="4125"/>
        <p:guide orient="horz" pos="3822"/>
        <p:guide orient="horz" pos="951"/>
        <p:guide orient="horz" pos="3444"/>
        <p:guide pos="2880"/>
        <p:guide pos="313"/>
        <p:guide pos="5451"/>
        <p:guide pos="2049"/>
        <p:guide pos="3711"/>
        <p:guide pos="3864"/>
        <p:guide pos="2801"/>
        <p:guide pos="2959"/>
        <p:guide pos="1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26.1.2020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A20631-C230-4ED2-8EFD-26F285A907DE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1E74C5-FBF7-4118-B010-0EF67CDACAB5}" type="slidenum">
              <a:rPr lang="en-GB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0073E3-B8E4-458A-8667-23EADE20AB4D}" type="slidenum">
              <a:rPr lang="en-GB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39608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>
          <a:xfrm>
            <a:off x="6686550" y="63087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A1DB8-D73E-4115-AD21-8C75BC5BFE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482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D253-167A-417A-9FB8-D95C5C32D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ocplayer.cz/47839081-Stante-sa-sucastou-stabilnej-firmy.html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2ahUKEwinnZDGq_bcAhWS2KQKHS_SB3oQjRx6BAgBEAU&amp;url=http://www.vlakregion.cz/trate/030/dopravny/doubi/doubi.htm&amp;psig=AOvVaw3YtMiAUFxQ5bFpSW8WZ3vu&amp;ust=1534672639900995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2ahUKEwjpkZ_lq_bcAhWHyaQKHfc4BogQjRx6BAgBEAU&amp;url=https://www.vlaky.net/zeleznice/spravy/5615-Zimni-cesko-slovenska-vlakova-projizdka/&amp;psig=AOvVaw3kcr3rErRk4NWWFsuL-Q9k&amp;ust=1534672779013714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in-IGIrPbcAhVL46QKHdsKAOoQjRx6BAgBEAU&amp;url=https://docplayer.cz/16692203-Stanicni-rad-zeleznicni-stanice.html&amp;psig=AOvVaw0n0hDiEmQsQpyQPLKoU555&amp;ust=1534672854091732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ved=2ahUKEwjPwp6gse_gAhWBJ1AKHaG8DAAQjRx6BAgBEAU&amp;url=http://mejfis.blogspot.com/2017/08/jak-jsem-se-stala-vlakvedouci.html&amp;psig=AOvVaw3ULbledb97IKuJKkLfhMmx&amp;ust=1552025917227382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2ahUKEwia25yKr_bcAhVD-aQKHRJKBOAQjRx6BAgBEAU&amp;url=https://asociace-zaku-zeleznicnich-oboru.webnode.cz/bezpecnost-na-zeleznici/pristup-do-provozovane-zdc-/&amp;psig=AOvVaw2g1D0X39V5_enxYnNEwA6P&amp;ust=1534673666662334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2ahUKEwiK0JrKsPbcAhWF-6QKHe3aAbMQjRx6BAgBEAU&amp;url=https://cs.wikipedia.org/wiki/N%C3%A1mezn%C3%ADk&amp;psig=AOvVaw3bmKbc3uCirj9bxHb930VI&amp;ust=1534674067134446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&amp;url=http://michalm.hys.cz/kolejiste/index.php?part=predlohy&amp;subpart=dalsi&amp;file=Dejvice&amp;psig=AOvVaw3bmKbc3uCirj9bxHb930VI&amp;ust=153467406713444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7" y="4083484"/>
            <a:ext cx="8156575" cy="1109739"/>
          </a:xfrm>
        </p:spPr>
        <p:txBody>
          <a:bodyPr/>
          <a:lstStyle/>
          <a:p>
            <a:r>
              <a:rPr lang="cs-CZ" smtClean="0"/>
              <a:t>Základní </a:t>
            </a:r>
            <a:r>
              <a:rPr lang="cs-CZ" dirty="0" smtClean="0"/>
              <a:t>pojmy</a:t>
            </a:r>
            <a:endParaRPr lang="cs-CZ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Příprava k </a:t>
            </a:r>
            <a:r>
              <a:rPr lang="cs-CZ" smtClean="0"/>
              <a:t>OZ D-03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GŘ – odbor řízení provozu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500063" y="944083"/>
            <a:ext cx="8229600" cy="493084"/>
          </a:xfrm>
          <a:prstGeom prst="rect">
            <a:avLst/>
          </a:prstGeom>
          <a:noFill/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 dirty="0">
                <a:latin typeface="+mj-lt"/>
              </a:rPr>
              <a:t>Námezníky, </a:t>
            </a:r>
            <a:r>
              <a:rPr lang="cs-CZ" sz="2800" b="1" dirty="0" err="1">
                <a:latin typeface="+mj-lt"/>
              </a:rPr>
              <a:t>koncovníky</a:t>
            </a:r>
            <a:r>
              <a:rPr lang="cs-CZ" sz="2800" b="1" dirty="0">
                <a:latin typeface="+mj-lt"/>
              </a:rPr>
              <a:t>…..</a:t>
            </a:r>
            <a:endParaRPr lang="en-GB" sz="2800" b="1" dirty="0">
              <a:latin typeface="+mj-lt"/>
            </a:endParaRPr>
          </a:p>
        </p:txBody>
      </p:sp>
      <p:pic>
        <p:nvPicPr>
          <p:cNvPr id="8195" name="obrázek 22" descr="http://t0.gstatic.com/images?q=tbn:ANd9GcQ_54IvIVkKZFljP9TtQgcsvgEfM-WG39ciYxbC34ucl67QNDS3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rg_hi" descr="http://t0.gstatic.com/images?q=tbn:ANd9GcTXIO6il4CJ76KhUTgjRI-M-IWfHJDlCZEPdH2BBa7trVCKPrQ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4" descr="http://t3.gstatic.com/images?q=tbn:ANd9GcRlGhwAZUSDDIi2AT7VIZNUO8GddIe-HRkKsfU2Rcu0vk47CzCP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76475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735013" y="3997325"/>
            <a:ext cx="1909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b="1">
                <a:solidFill>
                  <a:schemeClr val="tx1"/>
                </a:solidFill>
              </a:rPr>
              <a:t>Námezník</a:t>
            </a:r>
            <a:r>
              <a:rPr lang="cs-CZ"/>
              <a:t> 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827088" y="4005263"/>
            <a:ext cx="7416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0" name="Text Box 32"/>
          <p:cNvSpPr txBox="1">
            <a:spLocks noChangeArrowheads="1"/>
          </p:cNvSpPr>
          <p:nvPr/>
        </p:nvSpPr>
        <p:spPr bwMode="auto">
          <a:xfrm>
            <a:off x="3903663" y="4113213"/>
            <a:ext cx="14605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431137" name="Text Box 33"/>
          <p:cNvSpPr txBox="1">
            <a:spLocks noChangeArrowheads="1"/>
          </p:cNvSpPr>
          <p:nvPr/>
        </p:nvSpPr>
        <p:spPr bwMode="auto">
          <a:xfrm>
            <a:off x="3276600" y="4005263"/>
            <a:ext cx="2087563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400" b="1" dirty="0">
                <a:solidFill>
                  <a:schemeClr val="tx1"/>
                </a:solidFill>
              </a:rPr>
              <a:t>Námezník</a:t>
            </a:r>
          </a:p>
        </p:txBody>
      </p:sp>
      <p:sp>
        <p:nvSpPr>
          <p:cNvPr id="431138" name="Text Box 34"/>
          <p:cNvSpPr txBox="1">
            <a:spLocks noChangeArrowheads="1"/>
          </p:cNvSpPr>
          <p:nvPr/>
        </p:nvSpPr>
        <p:spPr bwMode="auto">
          <a:xfrm>
            <a:off x="5867400" y="4005263"/>
            <a:ext cx="2089150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400" b="1" dirty="0" err="1">
                <a:solidFill>
                  <a:schemeClr val="tx1"/>
                </a:solidFill>
              </a:rPr>
              <a:t>Koncovník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31139" name="Text Box 35"/>
          <p:cNvSpPr txBox="1">
            <a:spLocks noChangeArrowheads="1"/>
          </p:cNvSpPr>
          <p:nvPr/>
        </p:nvSpPr>
        <p:spPr bwMode="auto">
          <a:xfrm>
            <a:off x="755650" y="4868863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 dirty="0">
                <a:solidFill>
                  <a:srgbClr val="FF3300"/>
                </a:solidFill>
              </a:rPr>
              <a:t>Hranice</a:t>
            </a:r>
            <a:r>
              <a:rPr lang="cs-CZ" sz="2400" b="1" dirty="0">
                <a:solidFill>
                  <a:srgbClr val="FF3300"/>
                </a:solidFill>
              </a:rPr>
              <a:t> </a:t>
            </a:r>
            <a:r>
              <a:rPr lang="cs-CZ" b="1" dirty="0">
                <a:solidFill>
                  <a:srgbClr val="FF3300"/>
                </a:solidFill>
              </a:rPr>
              <a:t>koleje</a:t>
            </a:r>
          </a:p>
        </p:txBody>
      </p:sp>
      <p:sp>
        <p:nvSpPr>
          <p:cNvPr id="431140" name="Text Box 36"/>
          <p:cNvSpPr txBox="1">
            <a:spLocks noChangeArrowheads="1"/>
          </p:cNvSpPr>
          <p:nvPr/>
        </p:nvSpPr>
        <p:spPr bwMode="auto">
          <a:xfrm>
            <a:off x="2916238" y="4868863"/>
            <a:ext cx="26622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 dirty="0">
                <a:solidFill>
                  <a:srgbClr val="FF3300"/>
                </a:solidFill>
              </a:rPr>
              <a:t>Hranice koleje</a:t>
            </a: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 dirty="0">
                <a:solidFill>
                  <a:srgbClr val="FF3300"/>
                </a:solidFill>
              </a:rPr>
              <a:t>Konec vlakové cesty</a:t>
            </a:r>
          </a:p>
        </p:txBody>
      </p:sp>
      <p:sp>
        <p:nvSpPr>
          <p:cNvPr id="431142" name="Text Box 38"/>
          <p:cNvSpPr txBox="1">
            <a:spLocks noChangeArrowheads="1"/>
          </p:cNvSpPr>
          <p:nvPr/>
        </p:nvSpPr>
        <p:spPr bwMode="auto">
          <a:xfrm>
            <a:off x="6011863" y="5013325"/>
            <a:ext cx="25209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 dirty="0">
                <a:solidFill>
                  <a:srgbClr val="FF3300"/>
                </a:solidFill>
              </a:rPr>
              <a:t>Konec vlakové cesty</a:t>
            </a:r>
          </a:p>
        </p:txBody>
      </p:sp>
    </p:spTree>
    <p:extLst>
      <p:ext uri="{BB962C8B-B14F-4D97-AF65-F5344CB8AC3E}">
        <p14:creationId xmlns:p14="http://schemas.microsoft.com/office/powerpoint/2010/main" val="2960736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4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34" grpId="0"/>
      <p:bldP spid="431137" grpId="0"/>
      <p:bldP spid="431138" grpId="0"/>
      <p:bldP spid="431139" grpId="0"/>
      <p:bldP spid="431140" grpId="0"/>
      <p:bldP spid="43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27552"/>
            <a:ext cx="8229600" cy="48986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+mn-lt"/>
                <a:cs typeface="+mn-cs"/>
              </a:rPr>
              <a:t>Výhybkář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je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společný název pro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všechny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zaměstnance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určené k obsluze výhybek,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včetně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výpravčích,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traťových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dispečerů a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výpravčích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DOZ.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Při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posunu mohou plnit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povinnosti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výhybkáře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i odborně způsobilí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zaměstnanci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dopravce,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pokud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to povoluje ZDD.</a:t>
            </a:r>
            <a:endParaRPr lang="cs-CZ" altLang="cs-CZ" b="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cs-CZ" sz="28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Výhybkář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" name="irc_mi" descr="Související obrázek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931" y="1657526"/>
            <a:ext cx="3567176" cy="44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7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  <a:latin typeface="+mn-lt"/>
                <a:cs typeface="+mn-cs"/>
              </a:rPr>
              <a:t>Strážník </a:t>
            </a:r>
            <a:r>
              <a:rPr lang="cs-CZ" altLang="cs-CZ" sz="2400" dirty="0" smtClean="0">
                <a:solidFill>
                  <a:schemeClr val="tx2"/>
                </a:solidFill>
                <a:latin typeface="+mn-lt"/>
                <a:cs typeface="+mn-cs"/>
              </a:rPr>
              <a:t>oddílu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je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společný název </a:t>
            </a:r>
            <a:br>
              <a:rPr lang="cs-CZ" b="0" dirty="0">
                <a:solidFill>
                  <a:schemeClr val="tx1"/>
                </a:solidFill>
                <a:latin typeface="+mn-lt"/>
              </a:rPr>
            </a:br>
            <a:r>
              <a:rPr lang="cs-CZ" b="0" dirty="0">
                <a:solidFill>
                  <a:schemeClr val="tx1"/>
                </a:solidFill>
                <a:latin typeface="+mn-lt"/>
              </a:rPr>
              <a:t>pro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hláskaře,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hradláře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1100" b="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1100" b="0" dirty="0">
                <a:solidFill>
                  <a:schemeClr val="tx1"/>
                </a:solidFill>
                <a:latin typeface="+mn-lt"/>
              </a:rPr>
              <a:t>pro účely předpisů pro provozování dráhy </a:t>
            </a:r>
            <a:endParaRPr lang="cs-CZ" sz="11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1100" b="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1100" b="0" dirty="0">
                <a:solidFill>
                  <a:schemeClr val="tx1"/>
                </a:solidFill>
                <a:latin typeface="+mn-lt"/>
              </a:rPr>
              <a:t>organizování drážní dopravy </a:t>
            </a:r>
            <a:endParaRPr lang="cs-CZ" sz="11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pro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výpravčího na odbočce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nebo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zaměstnance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odbornou způsobilostí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povinnostmi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výhybkáře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hláskaře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hradláře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).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38203" y="692473"/>
            <a:ext cx="8410261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Strážník oddílu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6" name="irc_mi" descr="Související obrázek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/>
          <a:srcRect r="3245"/>
          <a:stretch/>
        </p:blipFill>
        <p:spPr bwMode="auto">
          <a:xfrm>
            <a:off x="4491971" y="2028613"/>
            <a:ext cx="4163515" cy="32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02708"/>
            <a:ext cx="8229600" cy="489767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+mn-lt"/>
                <a:cs typeface="+mn-cs"/>
              </a:rPr>
              <a:t>Závorář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je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společný název pro všechny zaměstnance, kterým přísluší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obsluha přejezdového zabezpečovacího zařízení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b="0" dirty="0">
                <a:solidFill>
                  <a:schemeClr val="tx1"/>
                </a:solidFill>
                <a:latin typeface="+mn-lt"/>
              </a:rPr>
            </a:br>
            <a:r>
              <a:rPr lang="cs-CZ" b="0" dirty="0">
                <a:solidFill>
                  <a:schemeClr val="tx1"/>
                </a:solidFill>
                <a:latin typeface="+mn-lt"/>
              </a:rPr>
              <a:t>(i místní nouzová), nebo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kteří vyhodnocují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na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svém stanovišti jeho kontrolní zařízení. 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500" dirty="0">
                <a:solidFill>
                  <a:schemeClr val="accent3"/>
                </a:solidFill>
                <a:latin typeface="+mn-lt"/>
                <a:cs typeface="+mn-cs"/>
              </a:rPr>
              <a:t>Závorářem není zaměstnanec určený ke střežení přejezdu.</a:t>
            </a: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25677" y="692473"/>
            <a:ext cx="842278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Závorář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irc_mi" descr="Výsledek obrázku pro závorář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513" y="2370536"/>
            <a:ext cx="4706589" cy="353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Základní dopravní dokumentace = ZDD</a:t>
            </a:r>
          </a:p>
          <a:p>
            <a:pPr marL="342900" lvl="2" indent="-342900">
              <a:buClr>
                <a:schemeClr val="tx2"/>
              </a:buClr>
            </a:pPr>
            <a:r>
              <a:rPr lang="cs-CZ" altLang="cs-CZ" sz="2000" dirty="0">
                <a:solidFill>
                  <a:schemeClr val="accent3"/>
                </a:solidFill>
                <a:latin typeface="+mn-lt"/>
                <a:cs typeface="+mn-cs"/>
              </a:rPr>
              <a:t>Staniční řád + Přílohy</a:t>
            </a:r>
          </a:p>
          <a:p>
            <a:pPr marL="342900" lvl="2" indent="-342900">
              <a:buClr>
                <a:schemeClr val="tx2"/>
              </a:buClr>
            </a:pPr>
            <a:r>
              <a:rPr lang="cs-CZ" altLang="cs-CZ" sz="2000" dirty="0">
                <a:solidFill>
                  <a:schemeClr val="accent3"/>
                </a:solidFill>
                <a:latin typeface="+mn-lt"/>
                <a:cs typeface="+mn-cs"/>
              </a:rPr>
              <a:t>Obsluhovací řád</a:t>
            </a:r>
          </a:p>
          <a:p>
            <a:pPr marL="342900" lvl="2" indent="-342900">
              <a:buClr>
                <a:schemeClr val="tx2"/>
              </a:buClr>
            </a:pPr>
            <a:r>
              <a:rPr lang="cs-CZ" altLang="cs-CZ" sz="2000" dirty="0">
                <a:solidFill>
                  <a:schemeClr val="accent3"/>
                </a:solidFill>
                <a:latin typeface="+mn-lt"/>
                <a:cs typeface="+mn-cs"/>
              </a:rPr>
              <a:t>Prováděcí nařízení (PNDOZ, PND3, PNRB)</a:t>
            </a:r>
          </a:p>
          <a:p>
            <a:pPr marL="342900" lvl="2" indent="-342900">
              <a:buClr>
                <a:schemeClr val="tx2"/>
              </a:buClr>
            </a:pPr>
            <a:r>
              <a:rPr lang="cs-CZ" altLang="cs-CZ" sz="2000" dirty="0" err="1">
                <a:solidFill>
                  <a:schemeClr val="accent3"/>
                </a:solidFill>
                <a:latin typeface="+mn-lt"/>
                <a:cs typeface="+mn-cs"/>
              </a:rPr>
              <a:t>Přípojový</a:t>
            </a:r>
            <a:r>
              <a:rPr lang="cs-CZ" altLang="cs-CZ" sz="2000" dirty="0">
                <a:solidFill>
                  <a:schemeClr val="accent3"/>
                </a:solidFill>
                <a:latin typeface="+mn-lt"/>
                <a:cs typeface="+mn-cs"/>
              </a:rPr>
              <a:t> provozní řád</a:t>
            </a:r>
          </a:p>
          <a:p>
            <a:pPr marL="342900" lvl="2" indent="-342900">
              <a:buClr>
                <a:schemeClr val="tx2"/>
              </a:buClr>
            </a:pPr>
            <a:r>
              <a:rPr lang="cs-CZ" altLang="cs-CZ" sz="2000" dirty="0">
                <a:solidFill>
                  <a:schemeClr val="accent3"/>
                </a:solidFill>
                <a:latin typeface="+mn-lt"/>
                <a:cs typeface="+mn-cs"/>
              </a:rPr>
              <a:t>Provozní řád vlečky</a:t>
            </a:r>
          </a:p>
          <a:p>
            <a:pPr marL="0" indent="0">
              <a:buNone/>
            </a:pPr>
            <a:endParaRPr lang="cs-CZ" sz="2800" b="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13567" y="692473"/>
            <a:ext cx="823489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ZDD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5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15234"/>
            <a:ext cx="8229600" cy="481093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Staniční řád (SŘ) je </a:t>
            </a: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souhrn místních opatření </a:t>
            </a: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pro výkon dopravní služby ve stanici </a:t>
            </a: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včetně popisu zařízení dopravní cesty, </a:t>
            </a: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jeho umístění, účelu a využití. </a:t>
            </a:r>
          </a:p>
          <a:p>
            <a:endParaRPr lang="cs-CZ" sz="2800" dirty="0" smtClean="0">
              <a:latin typeface="+mn-lt"/>
            </a:endParaRPr>
          </a:p>
          <a:p>
            <a:pPr marL="0" lvl="2" indent="0">
              <a:buNone/>
            </a:pPr>
            <a:endParaRPr lang="cs-CZ" sz="24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endParaRPr lang="cs-CZ" sz="24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endParaRPr lang="cs-CZ" sz="24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r>
              <a:rPr lang="cs-CZ" sz="2000" dirty="0" smtClean="0">
                <a:solidFill>
                  <a:schemeClr val="accent3"/>
                </a:solidFill>
                <a:latin typeface="+mn-lt"/>
                <a:cs typeface="+mn-cs"/>
              </a:rPr>
              <a:t>SŘ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upravuje podmínky </a:t>
            </a:r>
            <a:endParaRPr lang="cs-CZ" sz="20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r>
              <a:rPr lang="cs-CZ" sz="2000" dirty="0" smtClean="0">
                <a:solidFill>
                  <a:schemeClr val="accent3"/>
                </a:solidFill>
                <a:latin typeface="+mn-lt"/>
                <a:cs typeface="+mn-cs"/>
              </a:rPr>
              <a:t>pro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výkon dopravní služby.</a:t>
            </a:r>
          </a:p>
          <a:p>
            <a:pPr marL="0" indent="0">
              <a:buNone/>
            </a:pPr>
            <a:endParaRPr lang="cs-CZ" sz="28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Staniční řád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7" name="irc_mi" descr="Výsledek obrázku pro staniční řád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66" y="1496077"/>
            <a:ext cx="3062440" cy="472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7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/>
          <a:lstStyle/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Jízda podle rozhledových poměrů je takový způsob jízdy, při kterém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je jízda drážního vozidla řízena pouze rozhledem osoby řídící drážní vozidlo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, při které 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tx2"/>
                </a:solidFill>
                <a:latin typeface="+mn-lt"/>
                <a:cs typeface="+mn-cs"/>
              </a:rPr>
              <a:t>musí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strojvedoucí zastavit vlak nebo posunový díl před stojícími nebo stejným směrem jedoucími vozidly ve společné jízdní cestě a 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tx2"/>
                </a:solidFill>
                <a:latin typeface="+mn-lt"/>
                <a:cs typeface="+mn-cs"/>
              </a:rPr>
              <a:t>podle možností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i před jinou překážkou, ohrožující jeho jízdu včetně protijedoucích vozidel.</a:t>
            </a:r>
          </a:p>
          <a:p>
            <a:pPr marL="0" indent="0">
              <a:buNone/>
            </a:pP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Jízda podle rozhledových poměrů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6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Jízda se zvýšenou opatrností </a:t>
            </a:r>
            <a:r>
              <a:rPr lang="cs-CZ" sz="1500" b="0" dirty="0">
                <a:solidFill>
                  <a:schemeClr val="tx1"/>
                </a:solidFill>
                <a:latin typeface="+mn-lt"/>
                <a:cs typeface="+mn-cs"/>
              </a:rPr>
              <a:t>je takový </a:t>
            </a:r>
            <a:r>
              <a:rPr lang="cs-CZ" sz="2000" dirty="0">
                <a:solidFill>
                  <a:schemeClr val="tx1"/>
                </a:solidFill>
                <a:latin typeface="+mn-lt"/>
                <a:cs typeface="+mn-cs"/>
              </a:rPr>
              <a:t>způsob jízdy, při kterém musí strojvedoucí </a:t>
            </a:r>
          </a:p>
          <a:p>
            <a:r>
              <a:rPr lang="cs-CZ" dirty="0" smtClean="0">
                <a:solidFill>
                  <a:schemeClr val="accent3"/>
                </a:solidFill>
                <a:latin typeface="+mn-lt"/>
                <a:cs typeface="+mn-cs"/>
              </a:rPr>
              <a:t>od </a:t>
            </a:r>
            <a:r>
              <a:rPr lang="cs-CZ" dirty="0">
                <a:solidFill>
                  <a:schemeClr val="accent3"/>
                </a:solidFill>
                <a:latin typeface="+mn-lt"/>
                <a:cs typeface="+mn-cs"/>
              </a:rPr>
              <a:t>vzdálenosti alespoň 250 m před přejezdem dávat opakovaně návěst Pozor, dokud čelo vlaku (posunového dílu) nemine přejezd. </a:t>
            </a:r>
          </a:p>
          <a:p>
            <a:r>
              <a:rPr lang="cs-CZ" dirty="0" smtClean="0">
                <a:solidFill>
                  <a:schemeClr val="accent3"/>
                </a:solidFill>
                <a:latin typeface="+mn-lt"/>
                <a:cs typeface="+mn-cs"/>
              </a:rPr>
              <a:t>v </a:t>
            </a:r>
            <a:r>
              <a:rPr lang="cs-CZ" dirty="0">
                <a:solidFill>
                  <a:schemeClr val="accent3"/>
                </a:solidFill>
                <a:latin typeface="+mn-lt"/>
                <a:cs typeface="+mn-cs"/>
              </a:rPr>
              <a:t>úseku alespoň 60 m před přejezdem až do okamžiku, kdy čelo vlaku (posunového dílu) mine přejezd, smí jet strojvedoucí rychlostí nejvíce 10 km/h. </a:t>
            </a:r>
            <a:endParaRPr lang="cs-CZ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endParaRPr lang="cs-CZ" sz="1500" b="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  <a:cs typeface="+mn-cs"/>
              </a:rPr>
              <a:t>Pokud </a:t>
            </a:r>
            <a:r>
              <a:rPr lang="cs-CZ" b="0" dirty="0">
                <a:solidFill>
                  <a:schemeClr val="tx1"/>
                </a:solidFill>
                <a:latin typeface="+mn-lt"/>
                <a:cs typeface="+mn-cs"/>
              </a:rPr>
              <a:t>byl strojvedoucí zpraven o jízdě se zvýšenou opatrností ve vzdálenosti kratší než 250, popř. 60 m před přejezdem, jedná takto od místa zpravení. Obdobně postupuje strojvedoucí při plnění pokynu, daného štítem </a:t>
            </a:r>
            <a:r>
              <a:rPr lang="cs-CZ" b="0" dirty="0" err="1">
                <a:solidFill>
                  <a:schemeClr val="tx1"/>
                </a:solidFill>
                <a:latin typeface="+mn-lt"/>
                <a:cs typeface="+mn-cs"/>
              </a:rPr>
              <a:t>Op</a:t>
            </a:r>
            <a:r>
              <a:rPr lang="cs-CZ" b="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endParaRPr lang="cs-CZ" altLang="cs-CZ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Jízda se zvýšenou opatrností</a:t>
            </a:r>
            <a:endParaRPr lang="cs-CZ" alt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5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3200" dirty="0">
                <a:solidFill>
                  <a:schemeClr val="tx2"/>
                </a:solidFill>
                <a:latin typeface="+mn-lt"/>
                <a:cs typeface="+mn-cs"/>
              </a:rPr>
              <a:t>Jízdní cesta:</a:t>
            </a:r>
          </a:p>
          <a:p>
            <a:pPr>
              <a:buNone/>
            </a:pPr>
            <a:endParaRPr lang="cs-CZ" altLang="cs-CZ" sz="3200" dirty="0" smtClean="0">
              <a:latin typeface="+mn-lt"/>
            </a:endParaRPr>
          </a:p>
          <a:p>
            <a:r>
              <a:rPr lang="cs-CZ" altLang="cs-CZ" sz="2800" dirty="0">
                <a:solidFill>
                  <a:schemeClr val="tx1"/>
                </a:solidFill>
                <a:latin typeface="+mn-lt"/>
                <a:cs typeface="+mn-cs"/>
              </a:rPr>
              <a:t>Vlaková cesta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+mn-lt"/>
                <a:cs typeface="+mn-cs"/>
              </a:rPr>
              <a:t>Posunová cesta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+mn-lt"/>
                <a:cs typeface="+mn-cs"/>
              </a:rPr>
              <a:t>Variantní cesta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Jízdní cesta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Variantní cesta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je jízdní cesta v dopravně s kolejovým rozvětvením, která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má stejný začátek a konec jako základní cesta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(závěrovou tabulkou určená z dopravního hlediska jako nejvýhodnější), od které se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odlišuje polohou a případně i počtem pojížděných výhybek.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Příkaz k přípravě vlakové cesty musí být doplněn: </a:t>
            </a:r>
            <a:b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…c) o jednoznačné určení varianty při použití variantní vlakové cesty…</a:t>
            </a:r>
            <a:endParaRPr lang="cs-CZ" altLang="cs-CZ" sz="2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	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Variantní cesta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8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15026"/>
            <a:ext cx="8229600" cy="4911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indent="0" fontAlgn="auto">
              <a:spcBef>
                <a:spcPts val="240"/>
              </a:spcBef>
              <a:spcAft>
                <a:spcPts val="0"/>
              </a:spcAft>
              <a:buClr>
                <a:schemeClr val="tx2"/>
              </a:buClr>
              <a:buFont typeface="Verdana" pitchFamily="34" charset="0"/>
              <a:buNone/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S </a:t>
            </a: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kolejovým rozvětvením </a:t>
            </a:r>
            <a:endParaRPr lang="cs-CZ" altLang="cs-CZ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lvl="2" indent="-342900" fontAlgn="auto">
              <a:spcBef>
                <a:spcPts val="24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Železniční stanice, </a:t>
            </a:r>
          </a:p>
          <a:p>
            <a:pPr marL="342900" lvl="2" indent="-342900" fontAlgn="auto">
              <a:spcBef>
                <a:spcPts val="24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Výhybna (zde Vítkov) </a:t>
            </a:r>
          </a:p>
          <a:p>
            <a:pPr marL="678942" lvl="1" indent="-285750" fontAlgn="auto">
              <a:spcAft>
                <a:spcPts val="0"/>
              </a:spcAft>
              <a:defRPr/>
            </a:pPr>
            <a:endParaRPr lang="cs-CZ" altLang="cs-CZ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>
              <a:latin typeface="+mn-lt"/>
            </a:endParaRP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>
              <a:latin typeface="+mn-lt"/>
            </a:endParaRP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>
              <a:latin typeface="+mn-lt"/>
            </a:endParaRP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>
              <a:latin typeface="+mn-lt"/>
            </a:endParaRP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>
              <a:latin typeface="+mn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000" dirty="0" smtClean="0">
              <a:latin typeface="+mn-lt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r>
              <a:rPr lang="cs-CZ" altLang="cs-CZ" sz="1500" dirty="0" smtClean="0">
                <a:solidFill>
                  <a:schemeClr val="accent3"/>
                </a:solidFill>
                <a:latin typeface="+mn-lt"/>
                <a:cs typeface="+mn-cs"/>
              </a:rPr>
              <a:t>Odbočka </a:t>
            </a: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(zde </a:t>
            </a:r>
            <a:r>
              <a:rPr lang="cs-CZ" altLang="cs-CZ" sz="1500" dirty="0" err="1">
                <a:solidFill>
                  <a:schemeClr val="accent3"/>
                </a:solidFill>
                <a:latin typeface="+mn-lt"/>
                <a:cs typeface="+mn-cs"/>
              </a:rPr>
              <a:t>Zálučí</a:t>
            </a: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>
              <a:latin typeface="+mn-lt"/>
            </a:endParaRPr>
          </a:p>
          <a:p>
            <a:pPr>
              <a:buNone/>
            </a:pPr>
            <a:endParaRPr lang="cs-CZ" sz="24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38411" y="692150"/>
            <a:ext cx="831030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Dopravny</a:t>
            </a:r>
            <a:endParaRPr lang="cs-CZ" sz="24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8" name="Obrázek 5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279" y="1352530"/>
            <a:ext cx="3251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05344"/>
            <a:ext cx="2667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4"/>
          <p:cNvPicPr preferRelativeResize="0">
            <a:picLocks noChangeAspect="1"/>
          </p:cNvPicPr>
          <p:nvPr/>
        </p:nvPicPr>
        <p:blipFill>
          <a:blip r:embed="rId4"/>
          <a:srcRect t="5472"/>
          <a:stretch>
            <a:fillRect/>
          </a:stretch>
        </p:blipFill>
        <p:spPr bwMode="auto">
          <a:xfrm>
            <a:off x="4433818" y="3530580"/>
            <a:ext cx="36576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7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  <a:cs typeface="+mn-cs"/>
              </a:rPr>
              <a:t>Článek 260 </a:t>
            </a:r>
            <a:r>
              <a:rPr lang="cs-CZ" altLang="cs-CZ" dirty="0">
                <a:solidFill>
                  <a:schemeClr val="accent3"/>
                </a:solidFill>
                <a:latin typeface="+mn-lt"/>
                <a:cs typeface="+mn-cs"/>
              </a:rPr>
              <a:t>– radiotelekomunikační úřad</a:t>
            </a:r>
          </a:p>
          <a:p>
            <a:pPr marL="360000" lvl="1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Při výkonu dopravní služby se zaměstnanec smí zabývat jen činnostmi, kterými plní pracovní úkoly nebo které jsou v přímé souvislosti s plněním pracovních povinností. Zvukové, rádiové nebo televizní přístroje, popř. přístroje pro zpracovávání dat smí zaměstnanec provozovat jen tehdy, jestliže je to pro výkon jeho činnosti zapotřebí. </a:t>
            </a:r>
            <a:r>
              <a:rPr lang="cs-CZ" sz="2000" b="0" dirty="0" smtClean="0">
                <a:solidFill>
                  <a:schemeClr val="tx1"/>
                </a:solidFill>
                <a:latin typeface="+mn-lt"/>
              </a:rPr>
              <a:t>Pro zaměstnance dopravců musí být jejich provozování nařízeno (dovoleno) opatřením dopravce.</a:t>
            </a:r>
          </a:p>
          <a:p>
            <a:pPr marL="360000" lvl="1" indent="0">
              <a:buNone/>
            </a:pPr>
            <a:endParaRPr lang="cs-CZ" altLang="cs-CZ" sz="2000" dirty="0" smtClean="0">
              <a:latin typeface="+mn-lt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  <a:cs typeface="+mn-cs"/>
              </a:rPr>
              <a:t>Článek 261 </a:t>
            </a:r>
            <a:r>
              <a:rPr lang="cs-CZ" altLang="cs-CZ" dirty="0">
                <a:solidFill>
                  <a:schemeClr val="accent3"/>
                </a:solidFill>
                <a:latin typeface="+mn-lt"/>
                <a:cs typeface="+mn-cs"/>
              </a:rPr>
              <a:t>– bezpečnost x přesnost</a:t>
            </a:r>
          </a:p>
          <a:p>
            <a:pPr marL="360000" lvl="1" indent="0">
              <a:buNone/>
            </a:pPr>
            <a:r>
              <a:rPr lang="cs-CZ" b="0" dirty="0">
                <a:solidFill>
                  <a:schemeClr val="tx1"/>
                </a:solidFill>
                <a:latin typeface="+mn-lt"/>
              </a:rPr>
              <a:t>Každý zaměstnanec musí v první řadě dbát o bezpečnost a poté o přesnost (včasnost) dopravy. Toto má přednost před všemi ostatními činnostmi.</a:t>
            </a:r>
            <a:endParaRPr lang="cs-CZ" altLang="cs-CZ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25677" y="692473"/>
            <a:ext cx="842278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Výkon dopravní služby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9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798404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  <a:cs typeface="+mn-cs"/>
              </a:rPr>
              <a:t>Výcvik</a:t>
            </a:r>
            <a:r>
              <a:rPr lang="cs-CZ" altLang="cs-CZ" sz="3200" dirty="0" smtClean="0">
                <a:latin typeface="+mn-lt"/>
              </a:rPr>
              <a:t> </a:t>
            </a:r>
            <a:r>
              <a:rPr lang="cs-CZ" altLang="cs-CZ" sz="2200" dirty="0">
                <a:solidFill>
                  <a:schemeClr val="accent3"/>
                </a:solidFill>
                <a:latin typeface="+mn-lt"/>
                <a:cs typeface="+mn-cs"/>
              </a:rPr>
              <a:t>– příprava ke zkoušce (žlutá páska)</a:t>
            </a:r>
          </a:p>
          <a:p>
            <a:pPr marL="0" indent="0"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+mn-lt"/>
                <a:cs typeface="+mn-cs"/>
              </a:rPr>
              <a:t>Zácvik</a:t>
            </a:r>
            <a:r>
              <a:rPr lang="cs-CZ" altLang="cs-CZ" sz="3200" dirty="0" smtClean="0">
                <a:latin typeface="+mn-lt"/>
              </a:rPr>
              <a:t> </a:t>
            </a:r>
            <a:r>
              <a:rPr lang="cs-CZ" altLang="cs-CZ" sz="2200" dirty="0">
                <a:solidFill>
                  <a:schemeClr val="accent3"/>
                </a:solidFill>
                <a:latin typeface="+mn-lt"/>
                <a:cs typeface="+mn-cs"/>
              </a:rPr>
              <a:t>– po zkoušce (žlutá páska)</a:t>
            </a:r>
          </a:p>
          <a:p>
            <a:pPr marL="0" indent="0">
              <a:buNone/>
            </a:pPr>
            <a:endParaRPr lang="cs-CZ" altLang="cs-CZ" sz="3200" dirty="0">
              <a:latin typeface="+mn-lt"/>
            </a:endParaRPr>
          </a:p>
          <a:p>
            <a:endParaRPr lang="cs-CZ" b="0" dirty="0" smtClean="0">
              <a:latin typeface="+mn-lt"/>
            </a:endParaRPr>
          </a:p>
          <a:p>
            <a:pPr marL="0" indent="0">
              <a:buNone/>
            </a:pPr>
            <a:endParaRPr lang="cs-CZ" b="0" dirty="0" smtClean="0">
              <a:latin typeface="+mn-lt"/>
            </a:endParaRPr>
          </a:p>
          <a:p>
            <a:pPr marL="0" indent="0">
              <a:buNone/>
            </a:pPr>
            <a:endParaRPr lang="cs-CZ" b="0" dirty="0">
              <a:latin typeface="+mn-lt"/>
            </a:endParaRPr>
          </a:p>
          <a:p>
            <a:pPr marL="0" indent="0">
              <a:buNone/>
            </a:pPr>
            <a:endParaRPr lang="cs-CZ" b="0" dirty="0">
              <a:latin typeface="+mn-lt"/>
            </a:endParaRPr>
          </a:p>
          <a:p>
            <a:pPr marL="0" indent="0">
              <a:buNone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Zaměstnanci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, kteří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mimořádně vykonávají dopravní službu bez stejnokroje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 nebo bez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pracovního (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ochranného) oděvu, nosí na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levém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rukávu </a:t>
            </a: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červenou pásku.</a:t>
            </a:r>
            <a:endParaRPr lang="cs-CZ" altLang="cs-CZ" sz="2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cs-CZ" sz="3200" b="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88307" y="692473"/>
            <a:ext cx="836015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Zácvik, výcvik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6" name="Obrázek 5" descr="Výsledek obrázku pro výpravčí v zácviku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48718" r="34430" b="-1"/>
          <a:stretch/>
        </p:blipFill>
        <p:spPr bwMode="auto">
          <a:xfrm>
            <a:off x="4206064" y="2277600"/>
            <a:ext cx="3291840" cy="2571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1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800" dirty="0">
                <a:solidFill>
                  <a:schemeClr val="tx2"/>
                </a:solidFill>
                <a:latin typeface="+mn-lt"/>
                <a:cs typeface="+mn-cs"/>
              </a:rPr>
              <a:t>Přímo</a:t>
            </a:r>
            <a:r>
              <a:rPr lang="cs-CZ" altLang="cs-CZ" sz="3800" dirty="0" smtClean="0">
                <a:latin typeface="+mn-lt"/>
              </a:rPr>
              <a:t> </a:t>
            </a:r>
            <a:r>
              <a:rPr lang="cs-CZ" altLang="cs-CZ" sz="3800" dirty="0" smtClean="0">
                <a:solidFill>
                  <a:schemeClr val="tx1"/>
                </a:solidFill>
                <a:latin typeface="+mn-lt"/>
              </a:rPr>
              <a:t>– osobně, telekomunikačním, zabezpečovacím, </a:t>
            </a:r>
            <a:br>
              <a:rPr lang="cs-CZ" altLang="cs-CZ" sz="3800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3800" dirty="0" smtClean="0">
                <a:solidFill>
                  <a:schemeClr val="tx1"/>
                </a:solidFill>
                <a:latin typeface="+mn-lt"/>
              </a:rPr>
              <a:t>technickým z.,</a:t>
            </a:r>
          </a:p>
          <a:p>
            <a:endParaRPr lang="cs-CZ" altLang="cs-CZ" sz="3800" dirty="0" smtClean="0">
              <a:latin typeface="+mn-lt"/>
            </a:endParaRPr>
          </a:p>
          <a:p>
            <a:r>
              <a:rPr lang="cs-CZ" altLang="cs-CZ" sz="3800" dirty="0">
                <a:solidFill>
                  <a:schemeClr val="tx2"/>
                </a:solidFill>
                <a:latin typeface="+mn-lt"/>
                <a:cs typeface="+mn-cs"/>
              </a:rPr>
              <a:t>Nepřímo</a:t>
            </a:r>
            <a:endParaRPr lang="cs-CZ" sz="3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Pokyny</a:t>
            </a:r>
            <a:endParaRPr lang="cs-CZ" altLang="cs-CZ" b="1" dirty="0" smtClean="0">
              <a:solidFill>
                <a:schemeClr val="tx2"/>
              </a:solidFill>
              <a:latin typeface="+mj-lt"/>
            </a:endParaRP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4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	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2071670" y="692473"/>
            <a:ext cx="6676794" cy="504279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7175"/>
            <a:ext cx="77914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Nevyžaduje-li situace okamžitého zákroku, smějí zaměstnanci během dopravní služby opustit své pracoviště </a:t>
            </a: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jen se svolením bezprostředního nadřízeného.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Ten smí dát svolení jen tehdy, nebude-li nepřítomností zaměstnance narušena bezpečnost a pravidelnost drážní dopravy. </a:t>
            </a:r>
            <a:br>
              <a:rPr lang="cs-CZ" sz="2400" b="0" dirty="0" smtClean="0">
                <a:solidFill>
                  <a:schemeClr val="tx1"/>
                </a:solidFill>
                <a:latin typeface="+mn-lt"/>
              </a:rPr>
            </a:b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Neobsazená služební místnost se při odchodu </a:t>
            </a: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zamkne,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pokud není </a:t>
            </a: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pod dozorem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jiného zaměstnance.</a:t>
            </a:r>
          </a:p>
          <a:p>
            <a:pPr marL="0" indent="0">
              <a:buNone/>
            </a:pP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Strojvedoucí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se smí ve stanici vzdálit od hnacího vozidla jen </a:t>
            </a: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na pokyn nebo se svolením výpravčího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kterému ohlásí i svůj návrat.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13151" y="692473"/>
            <a:ext cx="8435313" cy="504279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+mj-lt"/>
              </a:rPr>
              <a:t>Opuštění pracoviště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8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286"/>
            <a:ext cx="8229600" cy="4785878"/>
          </a:xfrm>
        </p:spPr>
        <p:txBody>
          <a:bodyPr/>
          <a:lstStyle/>
          <a:p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zaměstnanci SŽDC s průkazem,</a:t>
            </a:r>
          </a:p>
          <a:p>
            <a:r>
              <a:rPr lang="cs-CZ" altLang="cs-CZ" sz="2600" dirty="0">
                <a:solidFill>
                  <a:schemeClr val="tx1"/>
                </a:solidFill>
                <a:latin typeface="+mn-lt"/>
              </a:rPr>
              <a:t>z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aměstnanci dopravce,</a:t>
            </a:r>
          </a:p>
          <a:p>
            <a:r>
              <a:rPr lang="cs-CZ" altLang="cs-CZ" sz="2600" dirty="0">
                <a:solidFill>
                  <a:schemeClr val="tx1"/>
                </a:solidFill>
                <a:latin typeface="+mn-lt"/>
              </a:rPr>
              <a:t>p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říslušníci IZS,</a:t>
            </a:r>
          </a:p>
          <a:p>
            <a:r>
              <a:rPr lang="cs-CZ" altLang="cs-CZ" sz="2600" dirty="0">
                <a:solidFill>
                  <a:schemeClr val="tx1"/>
                </a:solidFill>
                <a:latin typeface="+mn-lt"/>
              </a:rPr>
              <a:t>o</a:t>
            </a:r>
            <a:r>
              <a:rPr lang="cs-CZ" altLang="cs-CZ" sz="2600" dirty="0" smtClean="0">
                <a:solidFill>
                  <a:schemeClr val="tx1"/>
                </a:solidFill>
                <a:latin typeface="+mn-lt"/>
              </a:rPr>
              <a:t>soby s příslušným oprávněním.</a:t>
            </a:r>
            <a:endParaRPr lang="cs-CZ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51145" y="692473"/>
            <a:ext cx="8197319" cy="504279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+mj-lt"/>
              </a:rPr>
              <a:t>Vstup do prostor SŽDC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6" name="irc_mi" descr="Výsledek obrázku pro železnice - průkaz zaměstnance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239" y="3049274"/>
            <a:ext cx="4559364" cy="319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Rozvrh služby</a:t>
            </a:r>
          </a:p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Způsob odevzdávky – ZDD</a:t>
            </a:r>
          </a:p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Osobně – nesmí opustit …</a:t>
            </a:r>
          </a:p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Převzetí – přesvědčit se…</a:t>
            </a:r>
          </a:p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Pouze oprávněný nástupce</a:t>
            </a:r>
          </a:p>
          <a:p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Oznámit jména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504279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+mj-lt"/>
              </a:rPr>
              <a:t>Nástup a ukončení dopravní služby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>
              <a:buNone/>
            </a:pPr>
            <a:r>
              <a:rPr lang="cs-CZ" sz="2400" b="0" dirty="0" err="1" smtClean="0">
                <a:solidFill>
                  <a:schemeClr val="tx1"/>
                </a:solidFill>
                <a:latin typeface="+mn-lt"/>
              </a:rPr>
              <a:t>Je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‑li některá kolej, popř. všechny koleje dvoukolejné nebo vícekolejné trati </a:t>
            </a:r>
            <a:r>
              <a:rPr lang="cs-CZ" sz="2400" u="sng" dirty="0" smtClean="0">
                <a:solidFill>
                  <a:schemeClr val="tx2"/>
                </a:solidFill>
                <a:latin typeface="+mn-lt"/>
              </a:rPr>
              <a:t>vybavena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u="sng" dirty="0" smtClean="0">
                <a:solidFill>
                  <a:schemeClr val="tx2"/>
                </a:solidFill>
                <a:latin typeface="+mn-lt"/>
              </a:rPr>
              <a:t>traťovým zabezpečovacím zařízením pro obousměrný provoz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,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zabezpečují se jízdy vlaků činností tohoto zařízení a při jízdě ve směru přijatého traťového souhlasu se řídí návěstidly zřízenými pro kolej, po níž vlak jede. </a:t>
            </a: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Jízdy vlaků, které na těchto tratích jedou po koleji, určené TTP pro jízdu vlaků příslušného směru (pravostranný nebo levostranný provoz) se nazývají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jízdy po správné koleji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jízdy vlaků po jiné než správné koleji se nazývají </a:t>
            </a:r>
            <a:r>
              <a:rPr lang="cs-CZ" sz="2400" u="sng" dirty="0" smtClean="0">
                <a:solidFill>
                  <a:schemeClr val="tx2"/>
                </a:solidFill>
                <a:latin typeface="+mn-lt"/>
              </a:rPr>
              <a:t>jízdy proti správnému směru.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38411" y="692473"/>
            <a:ext cx="8310053" cy="504279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+mj-lt"/>
              </a:rPr>
              <a:t>Dvoukolejná trať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3300"/>
                </a:solidFill>
                <a:latin typeface="+mn-lt"/>
              </a:rPr>
              <a:t>Není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‑li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některá kolej (popř. všechny koleje) dvoukolejné nebo vícekolejné trati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vybavena zabezpečovacím zařízením pro obousměrný provoz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, je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jízda vlaku po této koleji </a:t>
            </a:r>
          </a:p>
          <a:p>
            <a:pPr marL="0" indent="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ve směru, pro který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je vybavena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zabezpečovacím zařízením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jízdou po správné koleji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; </a:t>
            </a:r>
          </a:p>
          <a:p>
            <a:pPr marL="0" indent="0">
              <a:buFontTx/>
              <a:buChar char="-"/>
            </a:pP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ve směru, pro který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není vybavena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zabezpečovacím zařízením, je </a:t>
            </a:r>
            <a:r>
              <a:rPr lang="cs-CZ" sz="2400" u="sng" dirty="0" smtClean="0">
                <a:solidFill>
                  <a:srgbClr val="FF0000"/>
                </a:solidFill>
                <a:latin typeface="+mn-lt"/>
              </a:rPr>
              <a:t>jízdou po nesprávné koleji.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chemeClr val="tx2"/>
                </a:solidFill>
                <a:latin typeface="+mj-lt"/>
              </a:rPr>
              <a:t>Dvoukolejná trať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pojmy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GŘ – Odbor řízení provozu)</a:t>
            </a:r>
            <a:endParaRPr lang="cs-CZ" dirty="0"/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Mulacova@szdc.cz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www.szdc.cz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</a:t>
            </a:r>
            <a:r>
              <a:rPr lang="cs-CZ" dirty="0" smtClean="0"/>
              <a:t>železnic, </a:t>
            </a:r>
            <a:r>
              <a:rPr lang="cs-CZ" dirty="0"/>
              <a:t>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indent="0">
              <a:spcBef>
                <a:spcPts val="240"/>
              </a:spcBef>
              <a:buClr>
                <a:schemeClr val="tx2"/>
              </a:buClr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Bez kolejového rozvětvení  </a:t>
            </a: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Hradlo (zde hradlo </a:t>
            </a:r>
            <a:r>
              <a:rPr lang="cs-CZ" altLang="cs-CZ" sz="1500" dirty="0" err="1">
                <a:solidFill>
                  <a:schemeClr val="accent3"/>
                </a:solidFill>
                <a:latin typeface="+mn-lt"/>
                <a:cs typeface="+mn-cs"/>
              </a:rPr>
              <a:t>Kazín</a:t>
            </a: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) </a:t>
            </a: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Hláska </a:t>
            </a:r>
            <a:b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(zde hláska Strojírna)</a:t>
            </a: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spcBef>
                <a:spcPts val="240"/>
              </a:spcBef>
              <a:buClr>
                <a:schemeClr val="tx2"/>
              </a:buClr>
              <a:buNone/>
              <a:defRPr/>
            </a:pPr>
            <a:endParaRPr lang="cs-CZ" altLang="cs-CZ" sz="15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spcBef>
                <a:spcPts val="240"/>
              </a:spcBef>
              <a:buClr>
                <a:schemeClr val="tx2"/>
              </a:buClr>
              <a:buNone/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spcBef>
                <a:spcPts val="240"/>
              </a:spcBef>
              <a:buClr>
                <a:schemeClr val="tx2"/>
              </a:buClr>
              <a:buNone/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endParaRPr lang="cs-CZ" altLang="cs-CZ" sz="15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spcBef>
                <a:spcPts val="240"/>
              </a:spcBef>
              <a:buClr>
                <a:schemeClr val="tx2"/>
              </a:buClr>
              <a:defRPr/>
            </a:pP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Oddílové návěstidlo AB </a:t>
            </a:r>
            <a:b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cs-CZ" altLang="cs-CZ" sz="1500" dirty="0">
                <a:solidFill>
                  <a:schemeClr val="accent3"/>
                </a:solidFill>
                <a:latin typeface="+mn-lt"/>
                <a:cs typeface="+mn-cs"/>
              </a:rPr>
              <a:t>(zde koridor jih)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25885" y="692150"/>
            <a:ext cx="832282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Dopravny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Obrázek 3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188" y="1294877"/>
            <a:ext cx="2510200" cy="18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7028" y="1961687"/>
            <a:ext cx="1770699" cy="22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875" y="3292374"/>
            <a:ext cx="2157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1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Námezník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je nepřenosné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pro stanovení hranice mezi dvěma kolejemi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, přes kterou nesmí přesahovat vozidlo, aby nebyla ohrožena jízda vozidel po sousední koleji.</a:t>
            </a:r>
          </a:p>
          <a:p>
            <a:pPr marL="0" indent="0">
              <a:buNone/>
            </a:pP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Je‑li na námezníku návěst Konec vlakové cesty, stanovuje také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konec vlakové cesty a (nebo) začátek obvodu výhybek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přilehlých ke skupinovému hlavnímu návěstidlu.</a:t>
            </a:r>
          </a:p>
          <a:p>
            <a:pPr>
              <a:buNone/>
            </a:pPr>
            <a:endParaRPr lang="cs-CZ" b="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Námezník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  <a:cs typeface="+mn-cs"/>
              </a:rPr>
              <a:t>Námezník                              </a:t>
            </a:r>
            <a:r>
              <a:rPr lang="cs-CZ" sz="2400" dirty="0" err="1" smtClean="0">
                <a:solidFill>
                  <a:schemeClr val="tx2"/>
                </a:solidFill>
                <a:latin typeface="+mn-lt"/>
              </a:rPr>
              <a:t>Námezník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                                             </a:t>
            </a:r>
            <a:r>
              <a:rPr lang="cs-CZ" sz="1500" dirty="0" smtClean="0">
                <a:solidFill>
                  <a:schemeClr val="tx2"/>
                </a:solidFill>
                <a:latin typeface="+mn-lt"/>
              </a:rPr>
              <a:t>s návěstí Konec vlakové cesty</a:t>
            </a:r>
            <a:endParaRPr lang="cs-CZ" sz="1500" dirty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cs-CZ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02056" y="692473"/>
            <a:ext cx="8246408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Námezník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" name="irc_mi" descr="Výsledek obrázku pro námezník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56" y="1651278"/>
            <a:ext cx="4034219" cy="30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sledek obrázku pro námezník">
            <a:hlinkClick r:id="rId4" tgtFrame="&quot;_blank&quot;"/>
          </p:cNvPr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1535" y="1651279"/>
            <a:ext cx="4034219" cy="30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1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cs-CZ" sz="2400" u="sng" dirty="0">
                <a:solidFill>
                  <a:schemeClr val="tx2"/>
                </a:solidFill>
                <a:latin typeface="+mn-lt"/>
                <a:cs typeface="+mn-cs"/>
              </a:rPr>
              <a:t>Zadní námezník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je ten námezník, který je umístěn na vjezdové straně dopravny mezi kolejemi, při největší užitečné délce koleje</a:t>
            </a:r>
            <a:r>
              <a:rPr lang="cs-CZ" sz="2000" dirty="0" smtClean="0">
                <a:solidFill>
                  <a:schemeClr val="accent3"/>
                </a:solidFill>
                <a:latin typeface="+mn-lt"/>
                <a:cs typeface="+mn-cs"/>
              </a:rPr>
              <a:t>.</a:t>
            </a:r>
          </a:p>
          <a:p>
            <a:pPr marL="0" lvl="2" indent="0">
              <a:buNone/>
            </a:pPr>
            <a:endParaRPr lang="cs-CZ" sz="20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Přední námezník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je ten námezník, který je umístěn na odjezdové straně dopravny mezi kolejemi, při největší užitečné délce koleje.</a:t>
            </a:r>
          </a:p>
          <a:p>
            <a:pPr>
              <a:buNone/>
            </a:pPr>
            <a:endParaRPr lang="cs-CZ" sz="2400" dirty="0" smtClean="0">
              <a:solidFill>
                <a:srgbClr val="0000CC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Je‑li na námezníku návěst Konec vlakové cesty, stanovuje také </a:t>
            </a:r>
            <a:r>
              <a:rPr lang="cs-CZ" sz="2400" b="0" u="sng" dirty="0" smtClean="0">
                <a:solidFill>
                  <a:schemeClr val="tx1"/>
                </a:solidFill>
                <a:latin typeface="+mn-lt"/>
              </a:rPr>
              <a:t>konec vlakové cesty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a (nebo) </a:t>
            </a:r>
            <a:r>
              <a:rPr lang="cs-CZ" sz="2400" b="0" u="sng" dirty="0" smtClean="0">
                <a:solidFill>
                  <a:schemeClr val="tx1"/>
                </a:solidFill>
                <a:latin typeface="+mn-lt"/>
              </a:rPr>
              <a:t>začátek obvodu výhybek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přilehlých ke skupinovému hlavnímu návěstidlu.</a:t>
            </a:r>
          </a:p>
          <a:p>
            <a:pPr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38411" y="692473"/>
            <a:ext cx="831005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Námezník zadní a přední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6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5128" name="Freeform 9"/>
          <p:cNvSpPr>
            <a:spLocks noChangeArrowheads="1"/>
          </p:cNvSpPr>
          <p:nvPr/>
        </p:nvSpPr>
        <p:spPr bwMode="auto">
          <a:xfrm>
            <a:off x="6659563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>
            <a:off x="7019925" y="39338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5131" name="Freeform 12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AutoShape 15"/>
          <p:cNvSpPr>
            <a:spLocks noChangeArrowheads="1"/>
          </p:cNvSpPr>
          <p:nvPr/>
        </p:nvSpPr>
        <p:spPr bwMode="auto">
          <a:xfrm rot="10140000">
            <a:off x="3635375" y="2852738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5133" name="Freeform 16"/>
          <p:cNvSpPr>
            <a:spLocks noChangeArrowheads="1"/>
          </p:cNvSpPr>
          <p:nvPr/>
        </p:nvSpPr>
        <p:spPr bwMode="auto">
          <a:xfrm>
            <a:off x="3779838" y="2924175"/>
            <a:ext cx="428625" cy="71438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23 h 71437"/>
              <a:gd name="T6" fmla="*/ 56814 w 428625"/>
              <a:gd name="T7" fmla="*/ 44123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>
            <a:off x="2916238" y="3789363"/>
            <a:ext cx="7191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3635375" y="44370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V="1">
            <a:off x="5508625" y="3789363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6804025" y="4076700"/>
            <a:ext cx="1444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 flipV="1">
            <a:off x="6804025" y="40767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13100"/>
            <a:ext cx="952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13100"/>
            <a:ext cx="952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1979613" y="98107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b="1" dirty="0">
                <a:solidFill>
                  <a:srgbClr val="0000CC"/>
                </a:solidFill>
              </a:rPr>
              <a:t>Zadní námezník</a:t>
            </a:r>
          </a:p>
        </p:txBody>
      </p:sp>
      <p:sp>
        <p:nvSpPr>
          <p:cNvPr id="5142" name="Text Box 25"/>
          <p:cNvSpPr txBox="1">
            <a:spLocks noChangeArrowheads="1"/>
          </p:cNvSpPr>
          <p:nvPr/>
        </p:nvSpPr>
        <p:spPr bwMode="auto">
          <a:xfrm>
            <a:off x="5076825" y="112553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b="1" dirty="0">
                <a:solidFill>
                  <a:srgbClr val="0000CC"/>
                </a:solidFill>
              </a:rPr>
              <a:t>Přední námezník</a:t>
            </a:r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>
            <a:off x="2843213" y="1557338"/>
            <a:ext cx="649287" cy="15843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4" name="Line 27"/>
          <p:cNvSpPr>
            <a:spLocks noChangeShapeType="1"/>
          </p:cNvSpPr>
          <p:nvPr/>
        </p:nvSpPr>
        <p:spPr bwMode="auto">
          <a:xfrm>
            <a:off x="5795963" y="1700213"/>
            <a:ext cx="288925" cy="14414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5" name="AutoShape 19"/>
          <p:cNvSpPr>
            <a:spLocks noChangeArrowheads="1"/>
          </p:cNvSpPr>
          <p:nvPr/>
        </p:nvSpPr>
        <p:spPr bwMode="auto">
          <a:xfrm>
            <a:off x="539750" y="3357563"/>
            <a:ext cx="1214438" cy="357187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5146" name="AutoShape 22"/>
          <p:cNvSpPr>
            <a:spLocks noChangeArrowheads="1"/>
          </p:cNvSpPr>
          <p:nvPr/>
        </p:nvSpPr>
        <p:spPr bwMode="auto">
          <a:xfrm>
            <a:off x="1476375" y="3068638"/>
            <a:ext cx="285750" cy="285750"/>
          </a:xfrm>
          <a:prstGeom prst="diamond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7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cs-CZ" sz="2400" u="sng" dirty="0" err="1">
                <a:solidFill>
                  <a:schemeClr val="tx2"/>
                </a:solidFill>
                <a:latin typeface="+mn-lt"/>
                <a:cs typeface="+mn-cs"/>
              </a:rPr>
              <a:t>Koncovník</a:t>
            </a:r>
            <a:r>
              <a:rPr lang="cs-CZ" sz="32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je nepřenosné návěstidlo </a:t>
            </a:r>
            <a:endParaRPr lang="cs-CZ" sz="20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0" lvl="2" indent="0">
              <a:buNone/>
            </a:pPr>
            <a:endParaRPr lang="cs-CZ" sz="2000" dirty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buClr>
                <a:schemeClr val="tx2"/>
              </a:buClr>
            </a:pP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pro stanovení konce vlakové cesty a (</a:t>
            </a:r>
            <a:r>
              <a:rPr lang="cs-CZ" sz="2000" dirty="0" smtClean="0">
                <a:solidFill>
                  <a:schemeClr val="accent3"/>
                </a:solidFill>
                <a:latin typeface="+mn-lt"/>
                <a:cs typeface="+mn-cs"/>
              </a:rPr>
              <a:t>nebo)</a:t>
            </a:r>
          </a:p>
          <a:p>
            <a:pPr marL="0" lvl="2" indent="0">
              <a:buClr>
                <a:schemeClr val="tx2"/>
              </a:buClr>
              <a:buNone/>
            </a:pPr>
            <a:endParaRPr lang="cs-CZ" sz="2000" dirty="0" smtClean="0"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lvl="2" indent="-342900">
              <a:buClr>
                <a:schemeClr val="tx2"/>
              </a:buClr>
            </a:pPr>
            <a:r>
              <a:rPr lang="cs-CZ" sz="2000" dirty="0" smtClean="0">
                <a:solidFill>
                  <a:schemeClr val="accent3"/>
                </a:solidFill>
                <a:latin typeface="+mn-lt"/>
                <a:cs typeface="+mn-cs"/>
              </a:rPr>
              <a:t> začátku </a:t>
            </a:r>
            <a:r>
              <a:rPr lang="cs-CZ" sz="2000" dirty="0">
                <a:solidFill>
                  <a:schemeClr val="accent3"/>
                </a:solidFill>
                <a:latin typeface="+mn-lt"/>
                <a:cs typeface="+mn-cs"/>
              </a:rPr>
              <a:t>obvodu výhybek přilehlých ke skupinovému hlavnímu návěstidlu.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Koncovník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7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2565400"/>
            <a:ext cx="85867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err="1">
                <a:solidFill>
                  <a:srgbClr val="000000"/>
                </a:solidFill>
              </a:rPr>
              <a:t>Návěst</a:t>
            </a:r>
            <a:r>
              <a:rPr lang="en-GB" sz="4400" b="1" dirty="0">
                <a:solidFill>
                  <a:srgbClr val="000000"/>
                </a:solidFill>
              </a:rPr>
              <a:t> </a:t>
            </a:r>
            <a:r>
              <a:rPr lang="en-GB" sz="4400" b="1" dirty="0" err="1">
                <a:solidFill>
                  <a:srgbClr val="000000"/>
                </a:solidFill>
              </a:rPr>
              <a:t>Konec</a:t>
            </a:r>
            <a:r>
              <a:rPr lang="en-GB" sz="4400" b="1" dirty="0">
                <a:solidFill>
                  <a:srgbClr val="000000"/>
                </a:solidFill>
              </a:rPr>
              <a:t> </a:t>
            </a:r>
            <a:r>
              <a:rPr lang="en-GB" sz="4400" b="1" dirty="0" err="1">
                <a:solidFill>
                  <a:srgbClr val="000000"/>
                </a:solidFill>
              </a:rPr>
              <a:t>vlakové</a:t>
            </a:r>
            <a:r>
              <a:rPr lang="en-GB" sz="4400" b="1" dirty="0">
                <a:solidFill>
                  <a:srgbClr val="000000"/>
                </a:solidFill>
              </a:rPr>
              <a:t> </a:t>
            </a:r>
            <a:r>
              <a:rPr lang="en-GB" sz="4400" b="1" dirty="0" err="1">
                <a:solidFill>
                  <a:srgbClr val="000000"/>
                </a:solidFill>
              </a:rPr>
              <a:t>cesty</a:t>
            </a:r>
            <a:endParaRPr lang="en-GB" sz="4400" b="1" dirty="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11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93000"/>
              </a:lnSpc>
              <a:spcBef>
                <a:spcPts val="800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                            </a:t>
            </a:r>
            <a:r>
              <a:rPr lang="en-GB" sz="3200" dirty="0" err="1">
                <a:solidFill>
                  <a:srgbClr val="000000"/>
                </a:solidFill>
              </a:rPr>
              <a:t>na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koncovníku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05163" y="3933825"/>
            <a:ext cx="2732087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>
                <a:solidFill>
                  <a:srgbClr val="000000"/>
                </a:solidFill>
              </a:rPr>
              <a:t>na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námezníku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24400"/>
            <a:ext cx="8135938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520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84939EEF-7259-4ECB-84A6-E45B51B64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59EBA81-4619-49EE-8D72-F07849EBE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AD1DE-51B7-4A5F-8043-3FCA5BC59FF5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1051</Words>
  <Application>Microsoft Office PowerPoint</Application>
  <PresentationFormat>Předvádění na obrazovce (4:3)</PresentationFormat>
  <Paragraphs>252</Paragraphs>
  <Slides>29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Office Theme</vt:lpstr>
      <vt:lpstr>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Správa železnic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Mulačová Lenka, Ing.</dc:creator>
  <cp:lastModifiedBy>Mulačová Lenka, Ing.</cp:lastModifiedBy>
  <cp:revision>55</cp:revision>
  <dcterms:created xsi:type="dcterms:W3CDTF">2018-05-24T14:44:43Z</dcterms:created>
  <dcterms:modified xsi:type="dcterms:W3CDTF">2020-01-26T04:54:08Z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