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319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73" r:id="rId28"/>
    <p:sldId id="336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4125">
          <p15:clr>
            <a:srgbClr val="A4A3A4"/>
          </p15:clr>
        </p15:guide>
        <p15:guide id="5" orient="horz" pos="3822">
          <p15:clr>
            <a:srgbClr val="A4A3A4"/>
          </p15:clr>
        </p15:guide>
        <p15:guide id="6" orient="horz" pos="951">
          <p15:clr>
            <a:srgbClr val="A4A3A4"/>
          </p15:clr>
        </p15:guide>
        <p15:guide id="7" pos="2880">
          <p15:clr>
            <a:srgbClr val="A4A3A4"/>
          </p15:clr>
        </p15:guide>
        <p15:guide id="8" pos="313">
          <p15:clr>
            <a:srgbClr val="A4A3A4"/>
          </p15:clr>
        </p15:guide>
        <p15:guide id="9" pos="5451">
          <p15:clr>
            <a:srgbClr val="A4A3A4"/>
          </p15:clr>
        </p15:guide>
        <p15:guide id="10" pos="2049">
          <p15:clr>
            <a:srgbClr val="A4A3A4"/>
          </p15:clr>
        </p15:guide>
        <p15:guide id="11" pos="3711">
          <p15:clr>
            <a:srgbClr val="A4A3A4"/>
          </p15:clr>
        </p15:guide>
        <p15:guide id="12" pos="3864">
          <p15:clr>
            <a:srgbClr val="A4A3A4"/>
          </p15:clr>
        </p15:guide>
        <p15:guide id="13" pos="2801">
          <p15:clr>
            <a:srgbClr val="A4A3A4"/>
          </p15:clr>
        </p15:guide>
        <p15:guide id="14" pos="2959">
          <p15:clr>
            <a:srgbClr val="A4A3A4"/>
          </p15:clr>
        </p15:guide>
        <p15:guide id="15" pos="1896">
          <p15:clr>
            <a:srgbClr val="A4A3A4"/>
          </p15:clr>
        </p15:guide>
        <p15:guide id="16" orient="horz" pos="34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82C228D-DB82-498E-97C7-A9C4409E5F8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204"/>
      </p:cViewPr>
      <p:guideLst>
        <p:guide orient="horz" pos="2160"/>
        <p:guide orient="horz" pos="273"/>
        <p:guide orient="horz" pos="4125"/>
        <p:guide orient="horz" pos="3822"/>
        <p:guide orient="horz" pos="951"/>
        <p:guide orient="horz" pos="3444"/>
        <p:guide pos="2880"/>
        <p:guide pos="313"/>
        <p:guide pos="5451"/>
        <p:guide pos="2049"/>
        <p:guide pos="3711"/>
        <p:guide pos="3864"/>
        <p:guide pos="2801"/>
        <p:guide pos="2959"/>
        <p:guide pos="1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26000" cy="126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26.1.2020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A20631-C230-4ED2-8EFD-26F285A907DE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484C998-8052-416B-AE91-0AB37A28D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F4891A1E-0827-4DD5-99F4-29F0EDDEA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3960812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2411760" y="692473"/>
            <a:ext cx="6336704" cy="5042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5"/>
          </p:nvPr>
        </p:nvSpPr>
        <p:spPr>
          <a:xfrm>
            <a:off x="6686550" y="63087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CA1DB8-D73E-4115-AD21-8C75BC5BFE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4822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D253-167A-417A-9FB8-D95C5C32DD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03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87" y="4059080"/>
            <a:ext cx="8156575" cy="113414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7" y="3429000"/>
            <a:ext cx="8156575" cy="378048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88" y="5571272"/>
            <a:ext cx="8156575" cy="496152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B9573AE-0377-40D9-BDA9-DF8523212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815657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1509713"/>
            <a:ext cx="5394325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40608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9" y="1509713"/>
            <a:ext cx="3949700" cy="4061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7414" y="1509713"/>
            <a:ext cx="3956050" cy="40608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8" y="3429000"/>
            <a:ext cx="8156575" cy="2142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5697288"/>
            <a:ext cx="8156575" cy="370137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0" y="1509713"/>
            <a:ext cx="2519363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52788" y="1509713"/>
            <a:ext cx="2638425" cy="1692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96889" y="1509713"/>
            <a:ext cx="2513012" cy="1692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460" y="-2383"/>
            <a:ext cx="9146841" cy="5467351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498475" y="5357813"/>
            <a:ext cx="8147050" cy="21858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96888" y="5554800"/>
            <a:ext cx="8156575" cy="4964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79FD0009-DC01-4F33-B276-32C4FF47F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451292B9-B0DA-4A20-A685-585E68CD4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00" y="6328800"/>
            <a:ext cx="251066" cy="19925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88" y="5359350"/>
            <a:ext cx="8156575" cy="216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5467350"/>
            <a:ext cx="9144000" cy="13906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509712"/>
            <a:ext cx="4585526" cy="1919288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88" y="6327368"/>
            <a:ext cx="8156575" cy="221070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36" y="357188"/>
            <a:ext cx="4585527" cy="80352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2" y="5570625"/>
            <a:ext cx="8156575" cy="4968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75C49D45-999F-4C4C-A226-5F2BA609E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888" y="357188"/>
            <a:ext cx="8156575" cy="803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1509713"/>
            <a:ext cx="8156575" cy="4061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6327369"/>
            <a:ext cx="909464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36" y="6327369"/>
            <a:ext cx="5742696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27369"/>
            <a:ext cx="481063" cy="2210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7D52871A-25F2-4A43-92F2-20178E160D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" y="6328800"/>
            <a:ext cx="251066" cy="199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0" r:id="rId9"/>
    <p:sldLayoutId id="2147483666" r:id="rId10"/>
    <p:sldLayoutId id="2147483667" r:id="rId11"/>
    <p:sldLayoutId id="214748366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314" userDrawn="1">
          <p15:clr>
            <a:srgbClr val="F26B43"/>
          </p15:clr>
        </p15:guide>
        <p15:guide id="5" pos="5446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source=images&amp;cd=&amp;cad=rja&amp;uact=8&amp;ved=2ahUKEwjnuOzzro3fAhULblAKHREtDxcQjRx6BAgBEAU&amp;url=http://verejna-doprava.eu/zfoto/navesti/samovraty.htm&amp;psig=AOvVaw2Tg5IZV2xbigbFMI298ZEx&amp;ust=1544259976259638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z/url?sa=i&amp;rct=j&amp;q=&amp;esrc=s&amp;source=images&amp;cd=&amp;ved=2ahUKEwiIi5WMsI3fAhVSKlAKHfsYDhUQjRx6BAgBEAU&amp;url=http://opava-vlaky.blog.cz/galerie/zeleznicni-vlecka-gypstrend-koberice/obrazek/64288780&amp;psig=AOvVaw0AOsObXT3PM9oYcqyRR_XR&amp;ust=1544260188100356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z/url?sa=i&amp;rct=j&amp;q=&amp;esrc=s&amp;source=images&amp;cd=&amp;cad=rja&amp;uact=8&amp;ved=2ahUKEwjusqaHvI3fAhUNU1AKHZkZCRIQjRx6BAgBEAU&amp;url=http://www.trainz.cz/download/tratove-objekty/tratove-prislusenstvi/1421-prestavnik-anglicke-vyhybky&amp;psig=AOvVaw1584o_2GE3fGN0qkPZjcuk&amp;ust=1544263510071492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z/url?sa=i&amp;rct=j&amp;q=&amp;esrc=s&amp;source=images&amp;cd=&amp;cad=rja&amp;uact=8&amp;ved=2ahUKEwjrpM7itI3fAhVBKlAKHdBDDPMQjRx6BAgBEAU&amp;url=http://www.nadrazimartinice.cz/nadrazi-kolejiste-koleje-vyhybky.php&amp;psig=AOvVaw2zCcuxCRi2Jlrmhgh6Plh9&amp;ust=1544261275949182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z/url?sa=i&amp;rct=j&amp;q=&amp;esrc=s&amp;source=images&amp;cd=&amp;cad=rja&amp;uact=8&amp;ved=2ahUKEwi36ZaVtI3fAhVLaFAKHeIbDC0QjRx6BAgBEAU&amp;url=https://www.turistika.cz/mista/uvratova-zeleznicni-stanice-dubi/foto?id%3D635219&amp;psig=AOvVaw2zCcuxCRi2Jlrmhgh6Plh9&amp;ust=1544261275949182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d03.jxs.cz/593/342/76c69ad959_64288780_o2.jpg" TargetMode="Externa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pinterest.co.uk/pin/240309330087755671/" TargetMode="Externa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z/url?sa=i&amp;rct=j&amp;q=&amp;esrc=s&amp;source=images&amp;cd=&amp;cad=rja&amp;uact=8&amp;ved=2ahUKEwjOtICyuY3fAhUIKlAKHUxEBwkQjRx6BAgBEAU&amp;url=http://www.silnice-zeleznice.cz/clanek/vyhybky-se-zpruznenymi-uzly-upevneni-v-zst-usti-nad-orlici/&amp;psig=AOvVaw3eBNQusS2asn4RT6VacIOw&amp;ust=1544262579775011" TargetMode="Externa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irove.blog.cz/galerie/technika/obrazek/52183281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hyperlink" Target="http://www.chzk.cz/index.php/muzeum/599-vykolejky-pohorelic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z/imgres?imgurl=http://www.ecmodel.cz/fotky14793/fotos/_vyr_86285390.jpg&amp;imgrefurl=http://www.ecmodel.cz/ecmodel-cz/eshop/-1-/-4-/5/862-DKW-15-krizovatkova-vyhybka-R-484-mm-Tillig-85390&amp;docid=34v_jTR-JsszsM&amp;tbnid=7waAHcO49ihbiM:&amp;vet=10ahUKEwjYmuiaoI3fAhXGhSwKHS-xDxwQMwjQAShMMEw..i&amp;w=600&amp;h=181&amp;bih=622&amp;biw=1366&amp;q=k%C5%99i%C5%BEovatkov%C3%A1%20v%C3%BDhybka&amp;ved=0ahUKEwjYmuiaoI3fAhXGhSwKHS-xDxwQMwjQAShMMEw&amp;iact=mrc&amp;uact=8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hyperlink" Target="http://www.google.cz/url?sa=i&amp;rct=j&amp;q=&amp;esrc=s&amp;source=images&amp;cd=&amp;cad=rja&amp;uact=8&amp;ved=2ahUKEwj_ourroY3fAhWELVAKHc4fDM0QjRx6BAgBEAQ&amp;url=http://lences.cz/domains/lences.cz/skola/subory/Skripta/CN01-Zeleznicni%20konstrukce%20I/M03-V%C3%BDhybky%20a%20v%C3%BDhybkov%C3%A9%20konstrukce.pdf&amp;psig=AOvVaw3xHHg2kK7PsVHk69JBJaGT&amp;ust=154425646757561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ved=2ahUKEwjJoMHuo43fAhXDsaQKHbgEB5QQjRx6BAgBEAU&amp;url=http://vlaky.bestsite.cz/zeleznice/vyvoj-navestidel-csd-cast-v-vyhybky-a-vyhybkova-navestidla-2-9.htm&amp;psig=AOvVaw3EdQOKwu-59iMyaIklgcSq&amp;ust=1544257022859478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z/url?sa=i&amp;rct=j&amp;q=&amp;esrc=s&amp;source=images&amp;cd=&amp;cad=rja&amp;uact=8&amp;ved=2ahUKEwiN_9i0pI3fAhUELFAKHX6PAtwQjRx6BAgBEAU&amp;url=https://publi.cz/books/191/14.html&amp;psig=AOvVaw35e1P0LcYbD3y0qnVLg2I_&amp;ust=1544257171154804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z/url?sa=i&amp;rct=j&amp;q=&amp;esrc=s&amp;source=images&amp;cd=&amp;cad=rja&amp;uact=8&amp;ved=2ahUKEwiTqq3ipI3fAhXSalAKHdMNAQoQjRx6BAgBEAU&amp;url=http://vlaky.bestsite.cz/zeleznice/vyvoj-navestidel-csd-cast-v-vyhybky-a-vyhybkova-navestidla-2-9.htm&amp;psig=AOvVaw1zlP9IP_WZSVxtYWdTi57R&amp;ust=1544257256455771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z/url?sa=i&amp;rct=j&amp;q=&amp;esrc=s&amp;source=images&amp;cd=&amp;cad=rja&amp;uact=8&amp;ved=2ahUKEwjVweGMpY3fAhUNYVAKHTMwCdEQjRx6BAgBEAU&amp;url=https://cs.wikipedia.org/wiki/Elektromechanick%C3%A9_zabezpe%C4%8Dovac%C3%AD_za%C5%99%C3%ADzen%C3%AD&amp;psig=AOvVaw2tzo09ASib2KMrHkOm_Q3X&amp;ust=15442573445138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7" y="4083484"/>
            <a:ext cx="8156575" cy="1109739"/>
          </a:xfrm>
        </p:spPr>
        <p:txBody>
          <a:bodyPr/>
          <a:lstStyle/>
          <a:p>
            <a:r>
              <a:rPr lang="cs-CZ" dirty="0" err="1" smtClean="0"/>
              <a:t>Zíkladní</a:t>
            </a:r>
            <a:r>
              <a:rPr lang="cs-CZ" dirty="0" smtClean="0"/>
              <a:t> </a:t>
            </a:r>
            <a:r>
              <a:rPr lang="cs-CZ" smtClean="0"/>
              <a:t>pojmy – výhybky…</a:t>
            </a:r>
            <a:endParaRPr lang="cs-CZ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Příprava k </a:t>
            </a:r>
            <a:r>
              <a:rPr lang="cs-CZ" smtClean="0"/>
              <a:t>OZ D-03</a:t>
            </a:r>
            <a:endParaRPr lang="cs-C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Ing. Lenka Mulačová</a:t>
            </a:r>
            <a:endParaRPr lang="cs-CZ" dirty="0"/>
          </a:p>
          <a:p>
            <a:pPr marL="0" lvl="1" indent="0">
              <a:buNone/>
            </a:pPr>
            <a:r>
              <a:rPr lang="cs-CZ" dirty="0" smtClean="0"/>
              <a:t>GŘ – odbor řízení provozu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cs-CZ" sz="2400" b="0" dirty="0">
                <a:solidFill>
                  <a:schemeClr val="tx1"/>
                </a:solidFill>
                <a:latin typeface="+mn-lt"/>
              </a:rPr>
              <a:t>Výhybky a kolejové křižovatky se číslují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arabskými čísly postupně od začátku trati, a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to zvlášť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v každé stanici,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 dopravně D3, dopravně RB, nákladišti a na odbočce,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počínaje číslem 1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U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výhybek a kolejových křižovatek ve stejné úrovni se označí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nižším číslem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výhybka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nebo kolejová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křižovatka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v koleji s nižším číslem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cs-CZ" sz="2400" b="0" dirty="0" smtClean="0">
              <a:latin typeface="+mn-lt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  <a:latin typeface="+mn-lt"/>
              </a:rPr>
              <a:t>Jednoduchá výhybka s PHS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- k číslu výhybky je přiřazen index „e“ s dalším číselným indexem „1, 2“, přičemž index „1“ platí pro výměnu a index „2“ platí pro PHS (např. „44e1“).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1857356" y="692473"/>
            <a:ext cx="6891108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Číslování výhybek</a:t>
            </a:r>
            <a:endParaRPr lang="cs-CZ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4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357188" y="3786188"/>
            <a:ext cx="8572500" cy="1587"/>
          </a:xfrm>
          <a:prstGeom prst="line">
            <a:avLst/>
          </a:prstGeom>
          <a:noFill/>
          <a:ln w="572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V="1">
            <a:off x="2357438" y="3213100"/>
            <a:ext cx="1071562" cy="574675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3429000" y="3214688"/>
            <a:ext cx="2714625" cy="1587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6143625" y="3214688"/>
            <a:ext cx="1000125" cy="571500"/>
          </a:xfrm>
          <a:prstGeom prst="line">
            <a:avLst/>
          </a:prstGeom>
          <a:noFill/>
          <a:ln w="2844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5126" name="Freeform 5"/>
          <p:cNvSpPr>
            <a:spLocks noChangeArrowheads="1"/>
          </p:cNvSpPr>
          <p:nvPr/>
        </p:nvSpPr>
        <p:spPr bwMode="auto">
          <a:xfrm>
            <a:off x="1143000" y="40719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1500188" y="4000500"/>
            <a:ext cx="214312" cy="214313"/>
          </a:xfrm>
          <a:prstGeom prst="flowChartConnector">
            <a:avLst/>
          </a:prstGeom>
          <a:solidFill>
            <a:srgbClr val="FF0000"/>
          </a:solidFill>
          <a:ln w="25527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dirty="0"/>
          </a:p>
        </p:txBody>
      </p:sp>
      <p:sp>
        <p:nvSpPr>
          <p:cNvPr id="5128" name="Freeform 9"/>
          <p:cNvSpPr>
            <a:spLocks noChangeArrowheads="1"/>
          </p:cNvSpPr>
          <p:nvPr/>
        </p:nvSpPr>
        <p:spPr bwMode="auto">
          <a:xfrm>
            <a:off x="6659563" y="4005263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129" name="AutoShape 10"/>
          <p:cNvSpPr>
            <a:spLocks noChangeArrowheads="1"/>
          </p:cNvSpPr>
          <p:nvPr/>
        </p:nvSpPr>
        <p:spPr bwMode="auto">
          <a:xfrm>
            <a:off x="7019925" y="3933825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dirty="0"/>
          </a:p>
        </p:txBody>
      </p:sp>
      <p:sp>
        <p:nvSpPr>
          <p:cNvPr id="5130" name="AutoShape 11"/>
          <p:cNvSpPr>
            <a:spLocks noChangeArrowheads="1"/>
          </p:cNvSpPr>
          <p:nvPr/>
        </p:nvSpPr>
        <p:spPr bwMode="auto">
          <a:xfrm rot="10140000">
            <a:off x="7664450" y="3451225"/>
            <a:ext cx="214313" cy="214313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dirty="0"/>
          </a:p>
        </p:txBody>
      </p:sp>
      <p:sp>
        <p:nvSpPr>
          <p:cNvPr id="5131" name="Freeform 12"/>
          <p:cNvSpPr>
            <a:spLocks noChangeArrowheads="1"/>
          </p:cNvSpPr>
          <p:nvPr/>
        </p:nvSpPr>
        <p:spPr bwMode="auto">
          <a:xfrm>
            <a:off x="7786688" y="3500438"/>
            <a:ext cx="428625" cy="71437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19 h 71437"/>
              <a:gd name="T6" fmla="*/ 56814 w 428625"/>
              <a:gd name="T7" fmla="*/ 44119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132" name="AutoShape 15"/>
          <p:cNvSpPr>
            <a:spLocks noChangeArrowheads="1"/>
          </p:cNvSpPr>
          <p:nvPr/>
        </p:nvSpPr>
        <p:spPr bwMode="auto">
          <a:xfrm rot="10140000">
            <a:off x="3635375" y="2852738"/>
            <a:ext cx="214313" cy="214312"/>
          </a:xfrm>
          <a:prstGeom prst="flowChartConnector">
            <a:avLst/>
          </a:prstGeom>
          <a:solidFill>
            <a:srgbClr val="FF0000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StarSymbol"/>
              <a:buNone/>
            </a:pPr>
            <a:endParaRPr lang="cs-CZ" dirty="0"/>
          </a:p>
        </p:txBody>
      </p:sp>
      <p:sp>
        <p:nvSpPr>
          <p:cNvPr id="5133" name="Freeform 16"/>
          <p:cNvSpPr>
            <a:spLocks noChangeArrowheads="1"/>
          </p:cNvSpPr>
          <p:nvPr/>
        </p:nvSpPr>
        <p:spPr bwMode="auto">
          <a:xfrm>
            <a:off x="3779838" y="2924175"/>
            <a:ext cx="428625" cy="71438"/>
          </a:xfrm>
          <a:custGeom>
            <a:avLst/>
            <a:gdLst>
              <a:gd name="T0" fmla="*/ 56814 w 428625"/>
              <a:gd name="T1" fmla="*/ 27318 h 71437"/>
              <a:gd name="T2" fmla="*/ 371811 w 428625"/>
              <a:gd name="T3" fmla="*/ 27318 h 71437"/>
              <a:gd name="T4" fmla="*/ 371811 w 428625"/>
              <a:gd name="T5" fmla="*/ 44123 h 71437"/>
              <a:gd name="T6" fmla="*/ 56814 w 428625"/>
              <a:gd name="T7" fmla="*/ 44123 h 71437"/>
              <a:gd name="T8" fmla="*/ 56814 w 428625"/>
              <a:gd name="T9" fmla="*/ 27318 h 7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71437"/>
              <a:gd name="T17" fmla="*/ 428625 w 428625"/>
              <a:gd name="T18" fmla="*/ 71437 h 7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71437">
                <a:moveTo>
                  <a:pt x="56814" y="27318"/>
                </a:moveTo>
                <a:lnTo>
                  <a:pt x="371811" y="27318"/>
                </a:lnTo>
                <a:lnTo>
                  <a:pt x="371811" y="44119"/>
                </a:lnTo>
                <a:lnTo>
                  <a:pt x="56814" y="44119"/>
                </a:lnTo>
                <a:lnTo>
                  <a:pt x="56814" y="27318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>
            <a:off x="2916238" y="3789363"/>
            <a:ext cx="719137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5135" name="Line 16"/>
          <p:cNvSpPr>
            <a:spLocks noChangeShapeType="1"/>
          </p:cNvSpPr>
          <p:nvPr/>
        </p:nvSpPr>
        <p:spPr bwMode="auto">
          <a:xfrm>
            <a:off x="3635375" y="4437063"/>
            <a:ext cx="187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5136" name="Line 17"/>
          <p:cNvSpPr>
            <a:spLocks noChangeShapeType="1"/>
          </p:cNvSpPr>
          <p:nvPr/>
        </p:nvSpPr>
        <p:spPr bwMode="auto">
          <a:xfrm flipV="1">
            <a:off x="5508625" y="3789363"/>
            <a:ext cx="8636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6804025" y="4076700"/>
            <a:ext cx="1444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H="1" flipV="1">
            <a:off x="6804025" y="4076700"/>
            <a:ext cx="1444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5141" name="Text Box 24"/>
          <p:cNvSpPr txBox="1">
            <a:spLocks noChangeArrowheads="1"/>
          </p:cNvSpPr>
          <p:nvPr/>
        </p:nvSpPr>
        <p:spPr bwMode="auto">
          <a:xfrm>
            <a:off x="1763390" y="1277463"/>
            <a:ext cx="1728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cs-CZ" b="1" dirty="0" smtClean="0">
                <a:solidFill>
                  <a:srgbClr val="0000CC"/>
                </a:solidFill>
              </a:rPr>
              <a:t>Výhybka </a:t>
            </a:r>
          </a:p>
          <a:p>
            <a:pPr defTabSz="914400"/>
            <a:r>
              <a:rPr lang="cs-CZ" b="1" dirty="0" smtClean="0">
                <a:solidFill>
                  <a:srgbClr val="0000CC"/>
                </a:solidFill>
              </a:rPr>
              <a:t>č. 1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5142" name="Text Box 25"/>
          <p:cNvSpPr txBox="1">
            <a:spLocks noChangeArrowheads="1"/>
          </p:cNvSpPr>
          <p:nvPr/>
        </p:nvSpPr>
        <p:spPr bwMode="auto">
          <a:xfrm>
            <a:off x="3574676" y="1691516"/>
            <a:ext cx="1537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s-CZ" b="1" dirty="0" smtClean="0">
                <a:solidFill>
                  <a:srgbClr val="0000CC"/>
                </a:solidFill>
              </a:rPr>
              <a:t>Výhybka č. 2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5143" name="Line 26"/>
          <p:cNvSpPr>
            <a:spLocks noChangeShapeType="1"/>
          </p:cNvSpPr>
          <p:nvPr/>
        </p:nvSpPr>
        <p:spPr bwMode="auto">
          <a:xfrm flipH="1">
            <a:off x="2357438" y="1646795"/>
            <a:ext cx="270346" cy="213939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5144" name="Line 27"/>
          <p:cNvSpPr>
            <a:spLocks noChangeShapeType="1"/>
          </p:cNvSpPr>
          <p:nvPr/>
        </p:nvSpPr>
        <p:spPr bwMode="auto">
          <a:xfrm flipH="1">
            <a:off x="2940888" y="2108717"/>
            <a:ext cx="1267575" cy="165549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425949" y="3868681"/>
            <a:ext cx="21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59306" y="4437063"/>
            <a:ext cx="45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932040" y="3216275"/>
            <a:ext cx="36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H="1">
            <a:off x="6372225" y="1616565"/>
            <a:ext cx="270346" cy="213939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 flipH="1">
            <a:off x="7088188" y="1624814"/>
            <a:ext cx="270346" cy="213939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7088188" y="1247233"/>
            <a:ext cx="1537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s-CZ" b="1" dirty="0" smtClean="0">
                <a:solidFill>
                  <a:srgbClr val="0000CC"/>
                </a:solidFill>
              </a:rPr>
              <a:t>Výhybka č. 4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5482541" y="1247233"/>
            <a:ext cx="1537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cs-CZ" b="1" dirty="0" smtClean="0">
                <a:solidFill>
                  <a:srgbClr val="0000CC"/>
                </a:solidFill>
              </a:rPr>
              <a:t>Výhybka č. 3</a:t>
            </a:r>
            <a:endParaRPr lang="cs-CZ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2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Dodatečně vložená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označení číslem sousední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výhybky, k němuž se připojí index „X“ a velké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písmeno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(např. „4 XA“, „4 XB“ atd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.).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  <a:latin typeface="+mn-lt"/>
              </a:rPr>
              <a:t>Křižovatková</a:t>
            </a:r>
            <a:r>
              <a:rPr lang="cs-CZ" sz="2400" b="0" dirty="0" smtClean="0">
                <a:latin typeface="+mn-lt"/>
              </a:rPr>
              <a:t>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- část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k začátku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se trati se označuje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indexem „a“, část ke konci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trati indexem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„b“ (např. „12a“).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  <a:latin typeface="+mn-lt"/>
              </a:rPr>
              <a:t>Křižovatková výhybka vybavena PHS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- k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indexům „a, b“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je přiřazován ještě index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„1, 2“, přičemž index „1“ platí pro výměnu a číselný index „2“ platí pro PHS (např. „4b1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“).</a:t>
            </a:r>
            <a:endParaRPr lang="cs-CZ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676405" y="692473"/>
            <a:ext cx="8072059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Číslování výhybek</a:t>
            </a:r>
            <a:endParaRPr lang="cs-CZ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2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Kolejová křižovatka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- část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směřující k začátku trati se označí indexem „c“ a část směřující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ke konci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trati indexem „d“ (např. „25d“).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Kolejová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křižovatka vybavena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PHS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- k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indexům „c, d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“ je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přiřazován index „2“ (např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. „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17c2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“).</a:t>
            </a:r>
            <a:endParaRPr lang="cs-CZ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50937" y="692473"/>
            <a:ext cx="829752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Číslování výhybek</a:t>
            </a:r>
            <a:endParaRPr lang="cs-CZ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2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15234"/>
            <a:ext cx="8229600" cy="4810930"/>
          </a:xfrm>
        </p:spPr>
        <p:txBody>
          <a:bodyPr/>
          <a:lstStyle/>
          <a:p>
            <a:pPr marL="0" indent="0">
              <a:buNone/>
            </a:pPr>
            <a:r>
              <a:rPr lang="cs-CZ" sz="2400" b="0" dirty="0">
                <a:solidFill>
                  <a:schemeClr val="tx1"/>
                </a:solidFill>
                <a:latin typeface="+mn-lt"/>
              </a:rPr>
              <a:t>Výhybka 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se </a:t>
            </a:r>
            <a:r>
              <a:rPr lang="cs-CZ" sz="2400" dirty="0" err="1">
                <a:solidFill>
                  <a:schemeClr val="tx2"/>
                </a:solidFill>
                <a:latin typeface="+mn-lt"/>
              </a:rPr>
              <a:t>samovratným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 přestavníkem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se označí číslem a zkratkou „</a:t>
            </a:r>
            <a:r>
              <a:rPr lang="cs-CZ" sz="2400" b="0" dirty="0" err="1">
                <a:solidFill>
                  <a:schemeClr val="tx1"/>
                </a:solidFill>
                <a:latin typeface="+mn-lt"/>
              </a:rPr>
              <a:t>sv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“ (např. „1sv“).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51145" y="692473"/>
            <a:ext cx="8197319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Číslování výhybek</a:t>
            </a:r>
            <a:endParaRPr lang="cs-CZ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6" name="Obrázek 5" descr="Výsledek obrázku pro výhybka se samovratným přestavníkem">
            <a:hlinkClick r:id="rId2"/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62"/>
          <a:stretch/>
        </p:blipFill>
        <p:spPr bwMode="auto">
          <a:xfrm>
            <a:off x="4283968" y="2132856"/>
            <a:ext cx="4215384" cy="4032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49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Před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čísla 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odbočných výhybek vleček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odbočujících na širé trati se přidá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velké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písmeno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zpravidla začáteční písmeno názvu vlečky - např. T1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0" indent="0">
              <a:buNone/>
            </a:pPr>
            <a:endParaRPr lang="cs-CZ" sz="2400" b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50937" y="692473"/>
            <a:ext cx="8297527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Číslování výhybek</a:t>
            </a:r>
            <a:endParaRPr lang="cs-CZ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6" name="Obrázek 5" descr="Výsledek obrázku pro výhybka vlečky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6361"/>
            <a:ext cx="4541520" cy="3360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Výhybky</a:t>
            </a:r>
            <a:r>
              <a:rPr lang="cs-CZ" sz="2400" b="0" dirty="0" smtClean="0">
                <a:latin typeface="+mn-lt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různého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rozchodu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v jedné stanici se číslují pro každý rozchod samostatně,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přičemž za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číslo úzkorozchodných výhybek se doplní malé písmeno „u“ (např. 4u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0" indent="0">
              <a:buNone/>
            </a:pPr>
            <a:endParaRPr lang="cs-CZ" sz="2400" b="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Výhybky</a:t>
            </a:r>
            <a:r>
              <a:rPr lang="cs-CZ" sz="2400" b="0" dirty="0" smtClean="0">
                <a:latin typeface="+mn-lt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v obvodech jiných OS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se číslují postupně, počínaje první výhybkou na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spojovací koleji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, a to podle stejných zásad jako výhybky ve stanici. </a:t>
            </a:r>
            <a:endParaRPr lang="cs-CZ" sz="24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cs-CZ" sz="24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Čísla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výhybek a kolejových křižovatek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se v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obvodech jiných OS a v jednotlivých staničních obvodech mohou odlišovat</a:t>
            </a:r>
            <a:r>
              <a:rPr lang="cs-CZ" sz="2400" b="0" dirty="0">
                <a:latin typeface="+mn-lt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stovkovými sériemi.</a:t>
            </a: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88515" y="692473"/>
            <a:ext cx="8259949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Číslování výhybek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72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Výhybky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se označují číslem (příp. v kombinaci s písmeny) </a:t>
            </a:r>
            <a:endParaRPr lang="cs-CZ" sz="24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v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černém poli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výhybkového návěstidla,</a:t>
            </a:r>
            <a:endParaRPr lang="cs-CZ" sz="2400" b="0" dirty="0" smtClean="0">
              <a:latin typeface="+mn-lt"/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	Základní pojmy – výhybky, výkolejky….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63463" y="692473"/>
            <a:ext cx="8285001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Číslování výhybek</a:t>
            </a:r>
            <a:endParaRPr lang="cs-CZ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9" name="Obrázek 8" descr="Související obrázek">
            <a:hlinkClick r:id="rId2"/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9" r="14001" b="18222"/>
          <a:stretch/>
        </p:blipFill>
        <p:spPr bwMode="auto">
          <a:xfrm>
            <a:off x="2699792" y="3193936"/>
            <a:ext cx="3429000" cy="2804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00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0" dirty="0" smtClean="0"/>
              <a:t>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na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stožárku výhybkového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návěstidla </a:t>
            </a: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	Základní pojmy – výhybky, výkolejky….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00833" y="692473"/>
            <a:ext cx="8347631" cy="504279"/>
          </a:xfrm>
        </p:spPr>
        <p:txBody>
          <a:bodyPr/>
          <a:lstStyle/>
          <a:p>
            <a:pPr algn="l"/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Číslování výhybek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pic>
        <p:nvPicPr>
          <p:cNvPr id="7" name="Obrázek 6" descr="Výsledek obrázku pro odbočná výhybka">
            <a:hlinkClick r:id="rId2"/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9" t="50000"/>
          <a:stretch/>
        </p:blipFill>
        <p:spPr bwMode="auto">
          <a:xfrm>
            <a:off x="5076056" y="2276872"/>
            <a:ext cx="2982936" cy="3360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1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 noChangeAspect="1"/>
          </p:cNvSpPr>
          <p:nvPr>
            <p:ph idx="1"/>
          </p:nvPr>
        </p:nvSpPr>
        <p:spPr>
          <a:xfrm>
            <a:off x="457199" y="1315233"/>
            <a:ext cx="8073025" cy="4697259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na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výměníkovém závaží. </a:t>
            </a:r>
            <a:endParaRPr lang="cs-CZ" sz="2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	Základní pojmy – výhybky, výkolejky….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13359" y="692473"/>
            <a:ext cx="8335105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Číslování výhybek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pic>
        <p:nvPicPr>
          <p:cNvPr id="6" name="Obrázek 5" descr="Související obrázek">
            <a:hlinkClick r:id="rId2"/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21629" r="50000"/>
          <a:stretch/>
        </p:blipFill>
        <p:spPr bwMode="auto">
          <a:xfrm>
            <a:off x="5410980" y="1422154"/>
            <a:ext cx="2505599" cy="4266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340768"/>
            <a:ext cx="8229600" cy="478539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  <a:latin typeface="+mn-lt"/>
                <a:cs typeface="+mn-cs"/>
              </a:rPr>
              <a:t>Výhybkou se rozumí </a:t>
            </a:r>
          </a:p>
          <a:p>
            <a:pPr marL="0" lvl="2" indent="0">
              <a:buNone/>
            </a:pPr>
            <a:r>
              <a:rPr lang="cs-CZ" sz="2000" dirty="0">
                <a:solidFill>
                  <a:schemeClr val="tx1"/>
                </a:solidFill>
                <a:latin typeface="+mn-lt"/>
                <a:cs typeface="+mn-cs"/>
              </a:rPr>
              <a:t>kolejové zařízení umožňující přechod vozidel z jedné koleje na druhou bez přerušení jízdy. </a:t>
            </a:r>
          </a:p>
          <a:p>
            <a:pPr marL="0" indent="0">
              <a:buNone/>
            </a:pPr>
            <a:endParaRPr lang="cs-CZ" sz="2400" dirty="0" smtClean="0"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 …..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76197" y="692150"/>
            <a:ext cx="8172516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400" b="1" dirty="0" smtClean="0">
                <a:solidFill>
                  <a:srgbClr val="FF0000"/>
                </a:solidFill>
                <a:latin typeface="+mj-lt"/>
              </a:rPr>
              <a:t>Definice výhybky</a:t>
            </a:r>
            <a:endParaRPr lang="cs-CZ" sz="2400" b="1" dirty="0" smtClean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dirty="0" smtClean="0">
              <a:latin typeface="Arial" charset="0"/>
              <a:cs typeface="Arial" charset="0"/>
            </a:endParaRPr>
          </a:p>
        </p:txBody>
      </p:sp>
      <p:pic>
        <p:nvPicPr>
          <p:cNvPr id="9" name="Obrázek 8" descr="odvratná výhybka S10">
            <a:hlinkClick r:id="rId2" tooltip="&quot;odvratná výhybka S10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67" y="2546081"/>
            <a:ext cx="4760595" cy="3524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4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Výhybky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bez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výhybkového návěstidla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a bez výměníku se označují </a:t>
            </a:r>
            <a:endParaRPr lang="cs-CZ" sz="24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na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bočních stranách přestavníku </a:t>
            </a:r>
            <a:r>
              <a:rPr lang="cs-CZ" sz="2400" b="0" dirty="0">
                <a:latin typeface="+mn-lt"/>
              </a:rPr>
              <a:t>nebo </a:t>
            </a:r>
            <a:endParaRPr lang="cs-CZ" sz="2400" b="0" dirty="0" smtClean="0">
              <a:latin typeface="+mn-lt"/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63255" y="692473"/>
            <a:ext cx="8385209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Číslování výhybek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pic>
        <p:nvPicPr>
          <p:cNvPr id="10" name="Obrázek 9" descr="Související obrázek">
            <a:hlinkClick r:id="rId2"/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3" r="45501"/>
          <a:stretch/>
        </p:blipFill>
        <p:spPr bwMode="auto">
          <a:xfrm>
            <a:off x="2123728" y="3429000"/>
            <a:ext cx="4892040" cy="2316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na nízkém sloupku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v blízkosti přestavníku</a:t>
            </a:r>
            <a:r>
              <a:rPr lang="cs-CZ" sz="2400" b="0" dirty="0"/>
              <a:t>.</a:t>
            </a:r>
            <a:endParaRPr lang="cs-CZ" sz="2400" dirty="0" smtClean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50729" y="692473"/>
            <a:ext cx="8397735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Číslování výhybek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pic>
        <p:nvPicPr>
          <p:cNvPr id="8" name="Obrázek 7" descr="Výsledek obrázku pro výhybka">
            <a:hlinkClick r:id="rId2"/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66" t="74015" r="21734" b="5313"/>
          <a:stretch/>
        </p:blipFill>
        <p:spPr bwMode="auto">
          <a:xfrm>
            <a:off x="251520" y="3212976"/>
            <a:ext cx="8229600" cy="2125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70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dirty="0">
                <a:solidFill>
                  <a:schemeClr val="tx1"/>
                </a:solidFill>
                <a:latin typeface="+mn-lt"/>
              </a:rPr>
              <a:t>Pro jízdy 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vlaků a PMD jedoucího na/z provozované 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(nevyloučené) koleje se výhybky </a:t>
            </a: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přestavují jen 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na přímý rozkaz výpravčího</a:t>
            </a:r>
            <a:r>
              <a:rPr lang="cs-CZ" sz="1800" b="0" dirty="0">
                <a:solidFill>
                  <a:schemeClr val="tx2"/>
                </a:solidFill>
                <a:latin typeface="+mn-lt"/>
              </a:rPr>
              <a:t>, 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daný zabezpečovacím zařízením, telekomunikačním </a:t>
            </a: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zařízením nebo 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ústně</a:t>
            </a: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cs-CZ" sz="1800" b="0" dirty="0">
              <a:solidFill>
                <a:schemeClr val="tx1"/>
              </a:solidFill>
              <a:latin typeface="+mn-lt"/>
            </a:endParaRPr>
          </a:p>
          <a:p>
            <a:r>
              <a:rPr lang="cs-CZ" sz="1800" b="0" dirty="0">
                <a:solidFill>
                  <a:schemeClr val="tx1"/>
                </a:solidFill>
                <a:latin typeface="+mn-lt"/>
              </a:rPr>
              <a:t>Při 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posunu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 se výhybky přestavují podle pokynů vedoucího posunové čety; při posunu </a:t>
            </a: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bez posunové 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čety (kromě posunu SHV) 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podle pokynů zaměstnance řídícího posun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r>
              <a:rPr lang="cs-CZ" sz="1800" b="0" dirty="0">
                <a:solidFill>
                  <a:schemeClr val="tx1"/>
                </a:solidFill>
                <a:latin typeface="+mn-lt"/>
              </a:rPr>
              <a:t>Pro jízdy na/z 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vyloučené </a:t>
            </a:r>
            <a:r>
              <a:rPr lang="cs-CZ" sz="1800" dirty="0" smtClean="0">
                <a:solidFill>
                  <a:schemeClr val="tx2"/>
                </a:solidFill>
                <a:latin typeface="+mn-lt"/>
              </a:rPr>
              <a:t>traťové koleje 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se výhybky přestavují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podle pokynů zaměstnance pro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řízení sledu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.</a:t>
            </a:r>
            <a:endParaRPr lang="cs-CZ" altLang="cs-CZ" sz="19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výkolejky, 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538619" y="692473"/>
            <a:ext cx="8209845" cy="504279"/>
          </a:xfrm>
        </p:spPr>
        <p:txBody>
          <a:bodyPr/>
          <a:lstStyle/>
          <a:p>
            <a:pPr algn="l"/>
            <a:r>
              <a:rPr lang="cs-CZ" altLang="cs-CZ" sz="2400" b="1" dirty="0" smtClean="0">
                <a:solidFill>
                  <a:schemeClr val="tx2"/>
                </a:solidFill>
                <a:latin typeface="+mj-lt"/>
              </a:rPr>
              <a:t>Obsluha  výhybek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5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  <a:latin typeface="+mn-lt"/>
              </a:rPr>
              <a:t>Výkolejka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je 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zařízení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přímé boční ochrany jízdních cest 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sloužící k vykolejení vozidel </a:t>
            </a: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při jejich 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nežádoucím pohybu</a:t>
            </a: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cs-CZ" sz="1800" b="0" dirty="0">
              <a:latin typeface="+mn-lt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Výkolejky 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se číslují podle týchž zásad jako výhybky</a:t>
            </a:r>
            <a:r>
              <a:rPr lang="cs-CZ" sz="1800" b="0" dirty="0">
                <a:latin typeface="+mn-lt"/>
              </a:rPr>
              <a:t>. 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U výkolejek se před označení </a:t>
            </a: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přidá zkratka 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„</a:t>
            </a:r>
            <a:r>
              <a:rPr lang="cs-CZ" sz="1800" b="0" dirty="0" err="1">
                <a:solidFill>
                  <a:schemeClr val="tx1"/>
                </a:solidFill>
                <a:latin typeface="+mn-lt"/>
              </a:rPr>
              <a:t>Vk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“ (např. Vk7, Vk2 XA</a:t>
            </a: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0" indent="0">
              <a:buNone/>
            </a:pPr>
            <a:endParaRPr lang="cs-CZ" sz="1800" b="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1800" b="0" dirty="0">
                <a:solidFill>
                  <a:schemeClr val="tx1"/>
                </a:solidFill>
                <a:latin typeface="+mn-lt"/>
              </a:rPr>
              <a:t>U výkolejek na vlečkách se před zkratku </a:t>
            </a:r>
            <a:r>
              <a:rPr lang="cs-CZ" sz="1800" b="0" dirty="0" err="1">
                <a:solidFill>
                  <a:schemeClr val="tx1"/>
                </a:solidFill>
                <a:latin typeface="+mn-lt"/>
              </a:rPr>
              <a:t>Vk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 přidá ještě velké písmeno (zpravidla </a:t>
            </a: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začáteční písmeno 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názvu vlečky - TVk1</a:t>
            </a: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0" indent="0">
              <a:buNone/>
            </a:pPr>
            <a:endParaRPr lang="cs-CZ" sz="1800" b="0" dirty="0">
              <a:latin typeface="+mn-lt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  <a:latin typeface="+mn-lt"/>
              </a:rPr>
              <a:t>Na vlastní výkolejce se zkratka „</a:t>
            </a:r>
            <a:r>
              <a:rPr lang="cs-CZ" sz="1800" dirty="0" err="1">
                <a:solidFill>
                  <a:srgbClr val="FF0000"/>
                </a:solidFill>
                <a:latin typeface="+mn-lt"/>
              </a:rPr>
              <a:t>Vk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“ neuvádí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cs-CZ" sz="1800" b="0" dirty="0">
              <a:latin typeface="+mn-lt"/>
            </a:endParaRPr>
          </a:p>
          <a:p>
            <a:pPr marL="0" indent="0">
              <a:buNone/>
            </a:pP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Výkolejky 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obsluhují a za jejich správné přestavení odpovídají výhybkáři podle zásad, </a:t>
            </a: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které platí </a:t>
            </a:r>
            <a:r>
              <a:rPr lang="cs-CZ" sz="1800" b="0" dirty="0">
                <a:solidFill>
                  <a:schemeClr val="tx1"/>
                </a:solidFill>
                <a:latin typeface="+mn-lt"/>
              </a:rPr>
              <a:t>pro přestavování výhybek.</a:t>
            </a:r>
            <a:endParaRPr lang="cs-CZ" altLang="cs-CZ" sz="19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výkolejky, 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63255" y="692473"/>
            <a:ext cx="8385209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Výkolejky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7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02500"/>
            <a:ext cx="8229600" cy="4923664"/>
          </a:xfrm>
        </p:spPr>
        <p:txBody>
          <a:bodyPr/>
          <a:lstStyle/>
          <a:p>
            <a:pPr marL="0" indent="0">
              <a:buNone/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Na 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vlastní výkolejce se zkratka „</a:t>
            </a:r>
            <a:r>
              <a:rPr lang="cs-CZ" sz="1800" dirty="0" err="1">
                <a:solidFill>
                  <a:srgbClr val="FF0000"/>
                </a:solidFill>
                <a:latin typeface="+mn-lt"/>
              </a:rPr>
              <a:t>Vk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“ 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neuvádí </a:t>
            </a:r>
            <a:r>
              <a:rPr lang="cs-CZ" sz="1800" b="0" dirty="0" smtClean="0">
                <a:solidFill>
                  <a:schemeClr val="tx1"/>
                </a:solidFill>
                <a:latin typeface="+mn-lt"/>
              </a:rPr>
              <a:t>(….i když výjimky se najdou…)</a:t>
            </a:r>
            <a:endParaRPr lang="cs-CZ" sz="1800" b="0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endParaRPr lang="cs-CZ" altLang="cs-CZ" sz="1900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výkolejky, ….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25885" y="692473"/>
            <a:ext cx="8322579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chemeClr val="tx2"/>
                </a:solidFill>
                <a:latin typeface="+mj-lt"/>
              </a:rPr>
              <a:t>Výkolejky</a:t>
            </a:r>
            <a:endParaRPr lang="cs-CZ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6" name="Obrázek 5" descr="Výsledek obrázku pro výkolejka">
            <a:hlinkClick r:id="rId2" tgtFrame="&quot;_blank&quot;"/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5" y="1208598"/>
            <a:ext cx="4642866" cy="347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Výsledek obrázku pro výkolejka">
            <a:hlinkClick r:id="rId4" tgtFrame="&quot;_blank&quot;"/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22" y="2264079"/>
            <a:ext cx="4126992" cy="309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7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Základní </a:t>
            </a:r>
            <a:r>
              <a:rPr lang="cs-CZ" dirty="0" smtClean="0"/>
              <a:t>pojmy – výhybky…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252000" lvl="1" indent="0">
              <a:buNone/>
            </a:pPr>
            <a:r>
              <a:rPr lang="cs-CZ" dirty="0" smtClean="0"/>
              <a:t>Ing. Lenka Mulačová</a:t>
            </a:r>
            <a:endParaRPr lang="cs-CZ" dirty="0"/>
          </a:p>
          <a:p>
            <a:pPr marL="504000" lvl="2" indent="0">
              <a:buNone/>
            </a:pPr>
            <a:r>
              <a:rPr lang="cs-CZ" dirty="0" smtClean="0"/>
              <a:t>GŘ – Odbor řízení provozu)</a:t>
            </a:r>
            <a:endParaRPr lang="cs-CZ" dirty="0"/>
          </a:p>
          <a:p>
            <a:pPr marL="504000" lvl="2" indent="0">
              <a:buNone/>
            </a:pPr>
            <a:endParaRPr lang="cs-CZ" dirty="0"/>
          </a:p>
          <a:p>
            <a:pPr marL="504000" lvl="2" indent="0">
              <a:buNone/>
            </a:pPr>
            <a:r>
              <a:rPr lang="cs-CZ" dirty="0" smtClean="0"/>
              <a:t>Mulacova@szdc.cz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www.szdc.cz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© Správa </a:t>
            </a:r>
            <a:r>
              <a:rPr lang="cs-CZ" dirty="0" smtClean="0"/>
              <a:t>železnic, </a:t>
            </a:r>
            <a:r>
              <a:rPr lang="cs-CZ" dirty="0"/>
              <a:t>státní organizace </a:t>
            </a:r>
          </a:p>
          <a:p>
            <a:pPr marL="0" indent="0">
              <a:buNone/>
            </a:pPr>
            <a:r>
              <a:rPr lang="cs-CZ" dirty="0"/>
              <a:t>Dlážděná 1003/7, 110 00 Praha 1 </a:t>
            </a:r>
          </a:p>
        </p:txBody>
      </p:sp>
    </p:spTree>
    <p:extLst>
      <p:ext uri="{BB962C8B-B14F-4D97-AF65-F5344CB8AC3E}">
        <p14:creationId xmlns:p14="http://schemas.microsoft.com/office/powerpoint/2010/main" val="34045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část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výhybky s pohyblivými jazyky se nazývá </a:t>
            </a: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výměna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,</a:t>
            </a:r>
            <a:endParaRPr lang="cs-CZ" sz="2400" b="0" dirty="0">
              <a:solidFill>
                <a:schemeClr val="tx1"/>
              </a:solidFill>
              <a:latin typeface="+mn-lt"/>
            </a:endParaRPr>
          </a:p>
          <a:p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část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výhybky nebo kolejové křižovatky s pohyblivými částmi srdcovky se nazývá </a:t>
            </a: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srdcovka s 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pohyblivými hroty</a:t>
            </a:r>
            <a:r>
              <a:rPr lang="cs-CZ" sz="2400" b="0" dirty="0">
                <a:solidFill>
                  <a:schemeClr val="tx2"/>
                </a:solidFill>
                <a:latin typeface="+mn-lt"/>
              </a:rPr>
              <a:t>, popř. 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srdcovka s pohyblivým hrotem (PHS</a:t>
            </a: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)</a:t>
            </a:r>
            <a:r>
              <a:rPr lang="cs-CZ" sz="2400" b="0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endParaRPr lang="cs-CZ" sz="2400" b="0" dirty="0" smtClean="0">
              <a:solidFill>
                <a:schemeClr val="tx2"/>
              </a:solidFill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 …..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526093" y="692150"/>
            <a:ext cx="822262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Části výhybky</a:t>
            </a:r>
            <a:endParaRPr lang="cs-CZ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 …..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325677" y="692150"/>
            <a:ext cx="8423036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Části výhybky</a:t>
            </a:r>
            <a:endParaRPr lang="cs-CZ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1747830"/>
            <a:ext cx="7439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2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457200" y="1340768"/>
            <a:ext cx="8229600" cy="478539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Pro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účely předpisů pro provozování dráhy a organizování drážní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dopravy </a:t>
            </a:r>
          </a:p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je výhybka </a:t>
            </a: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vymezena úsekem 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koleje </a:t>
            </a:r>
            <a:endParaRPr lang="cs-CZ" sz="2400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od 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hrotů jazyků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na straně </a:t>
            </a:r>
            <a:r>
              <a:rPr lang="pl-PL" sz="2400" b="0" dirty="0" smtClean="0">
                <a:solidFill>
                  <a:schemeClr val="tx1"/>
                </a:solidFill>
                <a:latin typeface="+mn-lt"/>
              </a:rPr>
              <a:t>jedné </a:t>
            </a:r>
            <a:r>
              <a:rPr lang="pl-PL" sz="2400" dirty="0">
                <a:solidFill>
                  <a:schemeClr val="tx2"/>
                </a:solidFill>
                <a:latin typeface="+mn-lt"/>
              </a:rPr>
              <a:t>k námezníku </a:t>
            </a:r>
            <a:r>
              <a:rPr lang="pl-PL" sz="2400" b="0" dirty="0">
                <a:solidFill>
                  <a:schemeClr val="tx1"/>
                </a:solidFill>
                <a:latin typeface="+mn-lt"/>
              </a:rPr>
              <a:t>na straně </a:t>
            </a:r>
            <a:r>
              <a:rPr lang="pl-PL" sz="2400" b="0" dirty="0" smtClean="0">
                <a:solidFill>
                  <a:schemeClr val="tx1"/>
                </a:solidFill>
                <a:latin typeface="+mn-lt"/>
              </a:rPr>
              <a:t>druhé</a:t>
            </a:r>
          </a:p>
          <a:p>
            <a:pPr marL="0" indent="0">
              <a:buNone/>
            </a:pPr>
            <a:endParaRPr lang="pl-PL" sz="24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pl-PL" sz="24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b="0" dirty="0">
                <a:solidFill>
                  <a:schemeClr val="tx1"/>
                </a:solidFill>
                <a:latin typeface="+mn-lt"/>
              </a:rPr>
              <a:t>u křižovatkové výhybky 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od </a:t>
            </a: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námezníku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na straně </a:t>
            </a:r>
            <a:r>
              <a:rPr lang="pl-PL" sz="2400" b="0" dirty="0">
                <a:solidFill>
                  <a:schemeClr val="tx1"/>
                </a:solidFill>
                <a:latin typeface="+mn-lt"/>
              </a:rPr>
              <a:t>jedné </a:t>
            </a:r>
            <a:r>
              <a:rPr lang="pl-PL" sz="2400" dirty="0" smtClean="0">
                <a:solidFill>
                  <a:schemeClr val="tx2"/>
                </a:solidFill>
                <a:latin typeface="+mn-lt"/>
              </a:rPr>
              <a:t>k </a:t>
            </a:r>
            <a:r>
              <a:rPr lang="pl-PL" sz="2400" dirty="0">
                <a:solidFill>
                  <a:schemeClr val="tx2"/>
                </a:solidFill>
                <a:latin typeface="+mn-lt"/>
              </a:rPr>
              <a:t>námezníku</a:t>
            </a:r>
            <a:r>
              <a:rPr lang="pl-PL" sz="24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pl-PL" sz="2400" b="0" dirty="0">
                <a:solidFill>
                  <a:schemeClr val="tx1"/>
                </a:solidFill>
                <a:latin typeface="+mn-lt"/>
              </a:rPr>
              <a:t>na straně </a:t>
            </a:r>
            <a:r>
              <a:rPr lang="pl-PL" sz="2400" b="0" dirty="0" smtClean="0">
                <a:solidFill>
                  <a:schemeClr val="tx1"/>
                </a:solidFill>
                <a:latin typeface="+mn-lt"/>
              </a:rPr>
              <a:t>druhé</a:t>
            </a:r>
          </a:p>
          <a:p>
            <a:pPr marL="0" indent="0">
              <a:buNone/>
            </a:pPr>
            <a:endParaRPr lang="pl-PL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 …..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601249" y="692150"/>
            <a:ext cx="8147464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Vymezení výhybky</a:t>
            </a:r>
            <a:endParaRPr lang="cs-CZ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dirty="0" smtClean="0">
              <a:latin typeface="Arial" charset="0"/>
              <a:cs typeface="Arial" charset="0"/>
            </a:endParaRPr>
          </a:p>
        </p:txBody>
      </p:sp>
      <p:pic>
        <p:nvPicPr>
          <p:cNvPr id="6" name="Obrázek 5" descr="Výsledek obrázku pro křižovatková výhybka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7"/>
          <a:stretch/>
        </p:blipFill>
        <p:spPr bwMode="auto">
          <a:xfrm>
            <a:off x="1850101" y="4933021"/>
            <a:ext cx="3893820" cy="106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Výsledek obrázku pro výhybka nákres">
            <a:hlinkClick r:id="rId4" tgtFrame="&quot;_blank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1" r="-3881"/>
          <a:stretch/>
        </p:blipFill>
        <p:spPr bwMode="auto">
          <a:xfrm>
            <a:off x="3246120" y="3002280"/>
            <a:ext cx="2651760" cy="853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84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  <a:latin typeface="+mn-lt"/>
              </a:rPr>
              <a:t>Výhybkové návěstidlo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je vstřícné nepřenosné návěstidlo, které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informuje 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o přestavování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a 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o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poloze výhybky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sz="2200" u="sng" dirty="0">
                <a:solidFill>
                  <a:schemeClr val="tx1"/>
                </a:solidFill>
                <a:latin typeface="+mn-lt"/>
              </a:rPr>
              <a:t>po kontrole správného </a:t>
            </a:r>
            <a:r>
              <a:rPr lang="cs-CZ" sz="2200" u="sng" dirty="0" smtClean="0">
                <a:solidFill>
                  <a:schemeClr val="tx1"/>
                </a:solidFill>
                <a:latin typeface="+mn-lt"/>
              </a:rPr>
              <a:t>přestavení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). </a:t>
            </a:r>
          </a:p>
          <a:p>
            <a:pPr>
              <a:buFontTx/>
              <a:buChar char="-"/>
            </a:pPr>
            <a:endParaRPr lang="cs-CZ" sz="2400" b="0" dirty="0" smtClean="0">
              <a:latin typeface="+mn-lt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/>
                </a:solidFill>
                <a:latin typeface="+mn-lt"/>
              </a:rPr>
              <a:t>Návěst </a:t>
            </a:r>
            <a:r>
              <a:rPr lang="cs-CZ" sz="2800" dirty="0">
                <a:solidFill>
                  <a:schemeClr val="tx2"/>
                </a:solidFill>
                <a:latin typeface="+mn-lt"/>
              </a:rPr>
              <a:t>výhybkového návěstidla </a:t>
            </a:r>
            <a:r>
              <a:rPr lang="cs-CZ" sz="2800" u="sng" dirty="0" smtClean="0">
                <a:solidFill>
                  <a:schemeClr val="tx2"/>
                </a:solidFill>
                <a:latin typeface="+mn-lt"/>
              </a:rPr>
              <a:t>neinformuje</a:t>
            </a:r>
            <a:r>
              <a:rPr lang="cs-CZ" sz="28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tx2"/>
                </a:solidFill>
                <a:latin typeface="+mn-lt"/>
              </a:rPr>
              <a:t>o </a:t>
            </a:r>
            <a:r>
              <a:rPr lang="cs-CZ" sz="2800" dirty="0">
                <a:solidFill>
                  <a:schemeClr val="tx2"/>
                </a:solidFill>
                <a:latin typeface="+mn-lt"/>
              </a:rPr>
              <a:t>přestavení výhybky do </a:t>
            </a:r>
            <a:r>
              <a:rPr lang="cs-CZ" sz="2800" u="sng" dirty="0">
                <a:solidFill>
                  <a:schemeClr val="tx2"/>
                </a:solidFill>
                <a:latin typeface="+mn-lt"/>
              </a:rPr>
              <a:t>koncové </a:t>
            </a:r>
            <a:r>
              <a:rPr lang="cs-CZ" sz="2800" u="sng" dirty="0" smtClean="0">
                <a:solidFill>
                  <a:schemeClr val="tx2"/>
                </a:solidFill>
                <a:latin typeface="+mn-lt"/>
              </a:rPr>
              <a:t>polohy</a:t>
            </a:r>
            <a:r>
              <a:rPr lang="cs-CZ" altLang="cs-CZ" sz="2800" u="sng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cs-CZ" altLang="cs-CZ" dirty="0" smtClean="0">
              <a:latin typeface="+mn-lt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cs-CZ" altLang="cs-CZ" dirty="0" smtClean="0">
              <a:latin typeface="+mn-lt"/>
            </a:endParaRPr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cs-CZ" altLang="cs-CZ" dirty="0" smtClean="0"/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cs-CZ" altLang="cs-CZ" dirty="0" smtClean="0"/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cs-CZ" altLang="cs-CZ" dirty="0" smtClean="0"/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endParaRPr lang="cs-CZ" altLang="cs-CZ" dirty="0" smtClean="0"/>
          </a:p>
          <a:p>
            <a:pPr marL="393192" lvl="1" indent="0" fontAlgn="auto">
              <a:spcAft>
                <a:spcPts val="0"/>
              </a:spcAft>
              <a:buNone/>
              <a:defRPr/>
            </a:pPr>
            <a:endParaRPr lang="cs-CZ" altLang="cs-CZ" sz="12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cs-CZ" altLang="cs-CZ" dirty="0" smtClean="0"/>
          </a:p>
          <a:p>
            <a:pPr>
              <a:buNone/>
            </a:pPr>
            <a:endParaRPr lang="cs-CZ" sz="2400" b="0" dirty="0" smtClean="0"/>
          </a:p>
        </p:txBody>
      </p:sp>
      <p:sp>
        <p:nvSpPr>
          <p:cNvPr id="11267" name="Zástupný symbol pro text 6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329363"/>
            <a:ext cx="5749935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výkolejky…</a:t>
            </a:r>
          </a:p>
        </p:txBody>
      </p:sp>
      <p:sp>
        <p:nvSpPr>
          <p:cNvPr id="11268" name="Zástupný symbol pro text 7"/>
          <p:cNvSpPr>
            <a:spLocks noGrp="1"/>
          </p:cNvSpPr>
          <p:nvPr>
            <p:ph type="body" sz="quarter" idx="14"/>
          </p:nvPr>
        </p:nvSpPr>
        <p:spPr bwMode="auto">
          <a:xfrm>
            <a:off x="475989" y="692150"/>
            <a:ext cx="8272724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Výhybkové návěstidlo</a:t>
            </a:r>
            <a:endParaRPr lang="cs-CZ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269" name="Zástupný symbol pro číslo snímku 8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4517E-B72F-4E31-93B3-D1735A3E8457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  <a:latin typeface="+mn-lt"/>
              </a:rPr>
              <a:t>Ručně přestavovaná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výhybka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je výhybka, </a:t>
            </a:r>
            <a:endParaRPr lang="cs-CZ" sz="24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přestavovaná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přímo zaměstnancem </a:t>
            </a:r>
            <a:endParaRPr lang="cs-CZ" sz="2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rukojetí závaží 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výměníku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0" indent="0">
              <a:buNone/>
            </a:pPr>
            <a:endParaRPr lang="cs-CZ" sz="2400" b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výkolejky…..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38411" y="692473"/>
            <a:ext cx="8310053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Ručně přestavovaná výhybka</a:t>
            </a:r>
            <a:endParaRPr lang="cs-CZ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pic>
        <p:nvPicPr>
          <p:cNvPr id="6" name="Obrázek 5" descr="Výsledek obrázku pro výhybka stavěná ručně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488180" cy="3360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5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87356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Místně 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přestavovaná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výhybka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je výhybka, </a:t>
            </a:r>
            <a:endParaRPr lang="cs-CZ" sz="24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přestavovaná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technickým zařízením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které musí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být umístěno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v blízkosti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této výhybky </a:t>
            </a:r>
            <a:endParaRPr lang="cs-CZ" sz="24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např. 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řadičem z pomocného stavědla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).</a:t>
            </a:r>
            <a:endParaRPr lang="cs-CZ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výkolejky…..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475989" y="692473"/>
            <a:ext cx="8272475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Místně přestavovaná výhybka</a:t>
            </a:r>
            <a:endParaRPr lang="cs-CZ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pic>
        <p:nvPicPr>
          <p:cNvPr id="6" name="Obrázek 5" descr="Výsledek obrázku pro výhybka - pomocné stavědlo">
            <a:hlinkClick r:id="rId2"/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71759"/>
            <a:ext cx="1554480" cy="3154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5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  <a:latin typeface="+mn-lt"/>
              </a:rPr>
              <a:t>Ústředně 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přestavovaná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výhybka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je výhybka, přestavovaná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technickým zařízením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které je 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umístěno na určeném </a:t>
            </a:r>
            <a:r>
              <a:rPr lang="cs-CZ" sz="2400" dirty="0">
                <a:solidFill>
                  <a:schemeClr val="tx2"/>
                </a:solidFill>
                <a:latin typeface="+mn-lt"/>
              </a:rPr>
              <a:t>obslužném pracovišti</a:t>
            </a:r>
            <a:r>
              <a:rPr lang="cs-CZ" sz="24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6328618"/>
            <a:ext cx="5606364" cy="36036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	</a:t>
            </a:r>
            <a:r>
              <a:rPr lang="cs-CZ" sz="1500" dirty="0" smtClean="0">
                <a:solidFill>
                  <a:schemeClr val="tx1"/>
                </a:solidFill>
                <a:latin typeface="+mn-lt"/>
                <a:cs typeface="Arial" charset="0"/>
              </a:rPr>
              <a:t>Základní pojmy – výhybky, výkolejky…..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369229" y="692473"/>
            <a:ext cx="8379235" cy="504279"/>
          </a:xfrm>
        </p:spPr>
        <p:txBody>
          <a:bodyPr/>
          <a:lstStyle/>
          <a:p>
            <a:pPr algn="l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Ústředně přestavovaná výhybka</a:t>
            </a:r>
            <a:endParaRPr lang="cs-CZ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CA1DB8-D73E-4115-AD21-8C75BC5BFE96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6" name="Obrázek 5" descr="Výsledek obrázku pro výhybka ůstřední">
            <a:hlinkClick r:id="rId2"/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/>
          <a:stretch/>
        </p:blipFill>
        <p:spPr bwMode="auto">
          <a:xfrm>
            <a:off x="369229" y="3119705"/>
            <a:ext cx="3934066" cy="272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Výsledek obrázku pro výhybka - stavědlo">
            <a:hlinkClick r:id="rId4"/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11" y="3097074"/>
            <a:ext cx="4248531" cy="276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URL xmlns="http://schemas.microsoft.com/sharepoint/v3">
      <Url xsi:nil="true"/>
      <Description xsi:nil="true"/>
    </URL>
    <_Coverage xmlns="http://schemas.microsoft.com/sharepoint/v3/fields" xsi:nil="true"/>
    <_RightsManagemen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8DDC52BD08C74A84BD722897D47355" ma:contentTypeVersion="7" ma:contentTypeDescription="Vytvořit nový dokument" ma:contentTypeScope="" ma:versionID="0091792794118dfa8380e63db8c156dc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50c54431dbdc2c5f53f82dc5678a903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Source" minOccurs="0"/>
                <xsd:element ref="ns2:_RightsManagement" minOccurs="0"/>
                <xsd:element ref="ns2:_Cover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8" nillable="true" ma:displayName="Adresa 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9" nillable="true" ma:displayName="Zdroj" ma:description="Odkazy na prostředky, z nichž byl tento prostředek odvozen" ma:internalName="_Source">
      <xsd:simpleType>
        <xsd:restriction base="dms:Note"/>
      </xsd:simpleType>
    </xsd:element>
    <xsd:element name="_RightsManagement" ma:index="10" nillable="true" ma:displayName="Správa práv" ma:description="Informace o právech souvisejících s tímto prostředkem" ma:internalName="_RightsManagement">
      <xsd:simpleType>
        <xsd:restriction base="dms:Note"/>
      </xsd:simpleType>
    </xsd:element>
    <xsd:element name="_Coverage" ma:index="11" nillable="true" ma:displayName="Pokrytí" ma:description="Rozsah" ma:internalName="_Coverag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2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1AAD1DE-51B7-4A5F-8043-3FCA5BC59FF5}">
  <ds:schemaRefs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59EBA81-4619-49EE-8D72-F07849EBE7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939EEF-7259-4ECB-84A6-E45B51B64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924</Words>
  <Application>Microsoft Office PowerPoint</Application>
  <PresentationFormat>Předvádění na obrazovce (4:3)</PresentationFormat>
  <Paragraphs>171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Office Theme</vt:lpstr>
      <vt:lpstr>Zíkladní pojmy – výhybky…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Správa železnic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 příslušné prezentace</dc:title>
  <dc:creator>Mulačová Lenka, Ing.</dc:creator>
  <cp:lastModifiedBy>Mulačová Lenka, Ing.</cp:lastModifiedBy>
  <cp:revision>55</cp:revision>
  <dcterms:created xsi:type="dcterms:W3CDTF">2018-05-24T14:44:43Z</dcterms:created>
  <dcterms:modified xsi:type="dcterms:W3CDTF">2020-01-26T05:10:13Z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0x010100D68DDC52BD08C74A84BD722897D47355</vt:lpwstr>
  </property>
</Properties>
</file>