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9"/>
  </p:notesMasterIdLst>
  <p:sldIdLst>
    <p:sldId id="319" r:id="rId5"/>
    <p:sldId id="538" r:id="rId6"/>
    <p:sldId id="499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07" r:id="rId15"/>
    <p:sldId id="508" r:id="rId16"/>
    <p:sldId id="509" r:id="rId17"/>
    <p:sldId id="510" r:id="rId18"/>
    <p:sldId id="511" r:id="rId19"/>
    <p:sldId id="512" r:id="rId20"/>
    <p:sldId id="536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37" r:id="rId34"/>
    <p:sldId id="525" r:id="rId35"/>
    <p:sldId id="526" r:id="rId36"/>
    <p:sldId id="527" r:id="rId37"/>
    <p:sldId id="528" r:id="rId38"/>
    <p:sldId id="539" r:id="rId39"/>
    <p:sldId id="529" r:id="rId40"/>
    <p:sldId id="530" r:id="rId41"/>
    <p:sldId id="531" r:id="rId42"/>
    <p:sldId id="532" r:id="rId43"/>
    <p:sldId id="533" r:id="rId44"/>
    <p:sldId id="540" r:id="rId45"/>
    <p:sldId id="534" r:id="rId46"/>
    <p:sldId id="535" r:id="rId47"/>
    <p:sldId id="336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4125">
          <p15:clr>
            <a:srgbClr val="A4A3A4"/>
          </p15:clr>
        </p15:guide>
        <p15:guide id="5" orient="horz" pos="3822">
          <p15:clr>
            <a:srgbClr val="A4A3A4"/>
          </p15:clr>
        </p15:guide>
        <p15:guide id="6" orient="horz" pos="951">
          <p15:clr>
            <a:srgbClr val="A4A3A4"/>
          </p15:clr>
        </p15:guide>
        <p15:guide id="7" pos="2880">
          <p15:clr>
            <a:srgbClr val="A4A3A4"/>
          </p15:clr>
        </p15:guide>
        <p15:guide id="8" pos="313">
          <p15:clr>
            <a:srgbClr val="A4A3A4"/>
          </p15:clr>
        </p15:guide>
        <p15:guide id="9" pos="5451">
          <p15:clr>
            <a:srgbClr val="A4A3A4"/>
          </p15:clr>
        </p15:guide>
        <p15:guide id="10" pos="2049">
          <p15:clr>
            <a:srgbClr val="A4A3A4"/>
          </p15:clr>
        </p15:guide>
        <p15:guide id="11" pos="3711">
          <p15:clr>
            <a:srgbClr val="A4A3A4"/>
          </p15:clr>
        </p15:guide>
        <p15:guide id="12" pos="3864">
          <p15:clr>
            <a:srgbClr val="A4A3A4"/>
          </p15:clr>
        </p15:guide>
        <p15:guide id="13" pos="2801">
          <p15:clr>
            <a:srgbClr val="A4A3A4"/>
          </p15:clr>
        </p15:guide>
        <p15:guide id="14" pos="2959">
          <p15:clr>
            <a:srgbClr val="A4A3A4"/>
          </p15:clr>
        </p15:guide>
        <p15:guide id="15" pos="1896">
          <p15:clr>
            <a:srgbClr val="A4A3A4"/>
          </p15:clr>
        </p15:guide>
        <p15:guide id="16" orient="horz" pos="34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2C228D-DB82-498E-97C7-A9C4409E5F8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2C228D-DB82-498E-97C7-A9C4409E5F8C}" styleName="SZDC Tab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7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7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381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04"/>
      </p:cViewPr>
      <p:guideLst>
        <p:guide orient="horz" pos="2160"/>
        <p:guide orient="horz" pos="273"/>
        <p:guide orient="horz" pos="4125"/>
        <p:guide orient="horz" pos="3822"/>
        <p:guide orient="horz" pos="951"/>
        <p:guide orient="horz" pos="3444"/>
        <p:guide pos="2880"/>
        <p:guide pos="313"/>
        <p:guide pos="5451"/>
        <p:guide pos="2049"/>
        <p:guide pos="3711"/>
        <p:guide pos="3864"/>
        <p:guide pos="2801"/>
        <p:guide pos="2959"/>
        <p:guide pos="1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26000" cy="126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8D279-CB39-4E49-B4C4-534702CDECCA}" type="datetimeFigureOut">
              <a:rPr lang="cs-CZ" smtClean="0"/>
              <a:pPr/>
              <a:t>23.1.2020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2BAC-C39F-4556-A179-5451CF6BF0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4A4865-B904-4CC4-BA79-311D8D3FE66E}" type="slidenum">
              <a:rPr lang="en-GB" altLang="cs-CZ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GB" altLang="cs-CZ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4A4865-B904-4CC4-BA79-311D8D3FE66E}" type="slidenum">
              <a:rPr lang="en-GB" altLang="cs-CZ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GB" altLang="cs-CZ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D484C998-8052-416B-AE91-0AB37A28D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bg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bg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F4891A1E-0827-4DD5-99F4-29F0EDDEA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0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3960812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2411760" y="692473"/>
            <a:ext cx="6336704" cy="5042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>
          <a:xfrm>
            <a:off x="6686550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A1DB8-D73E-4115-AD21-8C75BC5BFE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48223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354763"/>
            <a:ext cx="2132013" cy="3667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6553200" y="6354763"/>
            <a:ext cx="2132013" cy="3667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FF96-80DF-43B2-8BF4-CCE29A4E4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8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B9573AE-0377-40D9-BDA9-DF8523212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815657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539432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4060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509713"/>
            <a:ext cx="3949700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97414" y="1509713"/>
            <a:ext cx="3956050" cy="40608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3429000"/>
            <a:ext cx="8156575" cy="2142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252788" y="1509713"/>
            <a:ext cx="2638425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96889" y="1509713"/>
            <a:ext cx="2513012" cy="1692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/ 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-460" y="-2383"/>
            <a:ext cx="9146841" cy="5467351"/>
          </a:xfrm>
          <a:custGeom>
            <a:avLst/>
            <a:gdLst>
              <a:gd name="connsiteX0" fmla="*/ 0 w 9144000"/>
              <a:gd name="connsiteY0" fmla="*/ 1366837 h 5467349"/>
              <a:gd name="connsiteX1" fmla="*/ 1366837 w 9144000"/>
              <a:gd name="connsiteY1" fmla="*/ 1366837 h 5467349"/>
              <a:gd name="connsiteX2" fmla="*/ 1366837 w 9144000"/>
              <a:gd name="connsiteY2" fmla="*/ 0 h 5467349"/>
              <a:gd name="connsiteX3" fmla="*/ 7777163 w 9144000"/>
              <a:gd name="connsiteY3" fmla="*/ 0 h 5467349"/>
              <a:gd name="connsiteX4" fmla="*/ 7777163 w 9144000"/>
              <a:gd name="connsiteY4" fmla="*/ 1366837 h 5467349"/>
              <a:gd name="connsiteX5" fmla="*/ 9144000 w 9144000"/>
              <a:gd name="connsiteY5" fmla="*/ 1366837 h 5467349"/>
              <a:gd name="connsiteX6" fmla="*/ 9144000 w 9144000"/>
              <a:gd name="connsiteY6" fmla="*/ 4100512 h 5467349"/>
              <a:gd name="connsiteX7" fmla="*/ 7777163 w 9144000"/>
              <a:gd name="connsiteY7" fmla="*/ 4100512 h 5467349"/>
              <a:gd name="connsiteX8" fmla="*/ 7777163 w 9144000"/>
              <a:gd name="connsiteY8" fmla="*/ 5467349 h 5467349"/>
              <a:gd name="connsiteX9" fmla="*/ 1366837 w 9144000"/>
              <a:gd name="connsiteY9" fmla="*/ 5467349 h 5467349"/>
              <a:gd name="connsiteX10" fmla="*/ 1366837 w 9144000"/>
              <a:gd name="connsiteY10" fmla="*/ 4100512 h 5467349"/>
              <a:gd name="connsiteX11" fmla="*/ 0 w 9144000"/>
              <a:gd name="connsiteY11" fmla="*/ 4100512 h 5467349"/>
              <a:gd name="connsiteX12" fmla="*/ 0 w 9144000"/>
              <a:gd name="connsiteY12" fmla="*/ 1366837 h 5467349"/>
              <a:gd name="connsiteX0" fmla="*/ 4763 w 9148763"/>
              <a:gd name="connsiteY0" fmla="*/ 1366837 h 5467349"/>
              <a:gd name="connsiteX1" fmla="*/ 0 w 9148763"/>
              <a:gd name="connsiteY1" fmla="*/ 1099 h 5467349"/>
              <a:gd name="connsiteX2" fmla="*/ 1371600 w 9148763"/>
              <a:gd name="connsiteY2" fmla="*/ 0 h 5467349"/>
              <a:gd name="connsiteX3" fmla="*/ 7781926 w 9148763"/>
              <a:gd name="connsiteY3" fmla="*/ 0 h 5467349"/>
              <a:gd name="connsiteX4" fmla="*/ 7781926 w 9148763"/>
              <a:gd name="connsiteY4" fmla="*/ 1366837 h 5467349"/>
              <a:gd name="connsiteX5" fmla="*/ 9148763 w 9148763"/>
              <a:gd name="connsiteY5" fmla="*/ 1366837 h 5467349"/>
              <a:gd name="connsiteX6" fmla="*/ 9148763 w 9148763"/>
              <a:gd name="connsiteY6" fmla="*/ 4100512 h 5467349"/>
              <a:gd name="connsiteX7" fmla="*/ 7781926 w 9148763"/>
              <a:gd name="connsiteY7" fmla="*/ 4100512 h 5467349"/>
              <a:gd name="connsiteX8" fmla="*/ 7781926 w 9148763"/>
              <a:gd name="connsiteY8" fmla="*/ 5467349 h 5467349"/>
              <a:gd name="connsiteX9" fmla="*/ 1371600 w 9148763"/>
              <a:gd name="connsiteY9" fmla="*/ 5467349 h 5467349"/>
              <a:gd name="connsiteX10" fmla="*/ 1371600 w 9148763"/>
              <a:gd name="connsiteY10" fmla="*/ 4100512 h 5467349"/>
              <a:gd name="connsiteX11" fmla="*/ 4763 w 9148763"/>
              <a:gd name="connsiteY11" fmla="*/ 4100512 h 5467349"/>
              <a:gd name="connsiteX12" fmla="*/ 4763 w 9148763"/>
              <a:gd name="connsiteY12" fmla="*/ 1366837 h 5467349"/>
              <a:gd name="connsiteX0" fmla="*/ 33 w 9144033"/>
              <a:gd name="connsiteY0" fmla="*/ 1366837 h 5467349"/>
              <a:gd name="connsiteX1" fmla="*/ 54802 w 9144033"/>
              <a:gd name="connsiteY1" fmla="*/ 39199 h 5467349"/>
              <a:gd name="connsiteX2" fmla="*/ 1366870 w 9144033"/>
              <a:gd name="connsiteY2" fmla="*/ 0 h 5467349"/>
              <a:gd name="connsiteX3" fmla="*/ 7777196 w 9144033"/>
              <a:gd name="connsiteY3" fmla="*/ 0 h 5467349"/>
              <a:gd name="connsiteX4" fmla="*/ 7777196 w 9144033"/>
              <a:gd name="connsiteY4" fmla="*/ 1366837 h 5467349"/>
              <a:gd name="connsiteX5" fmla="*/ 9144033 w 9144033"/>
              <a:gd name="connsiteY5" fmla="*/ 1366837 h 5467349"/>
              <a:gd name="connsiteX6" fmla="*/ 9144033 w 9144033"/>
              <a:gd name="connsiteY6" fmla="*/ 4100512 h 5467349"/>
              <a:gd name="connsiteX7" fmla="*/ 7777196 w 9144033"/>
              <a:gd name="connsiteY7" fmla="*/ 4100512 h 5467349"/>
              <a:gd name="connsiteX8" fmla="*/ 7777196 w 9144033"/>
              <a:gd name="connsiteY8" fmla="*/ 5467349 h 5467349"/>
              <a:gd name="connsiteX9" fmla="*/ 1366870 w 9144033"/>
              <a:gd name="connsiteY9" fmla="*/ 5467349 h 5467349"/>
              <a:gd name="connsiteX10" fmla="*/ 1366870 w 9144033"/>
              <a:gd name="connsiteY10" fmla="*/ 4100512 h 5467349"/>
              <a:gd name="connsiteX11" fmla="*/ 33 w 9144033"/>
              <a:gd name="connsiteY11" fmla="*/ 4100512 h 5467349"/>
              <a:gd name="connsiteX12" fmla="*/ 33 w 9144033"/>
              <a:gd name="connsiteY12" fmla="*/ 1366837 h 5467349"/>
              <a:gd name="connsiteX0" fmla="*/ 458 w 9144458"/>
              <a:gd name="connsiteY0" fmla="*/ 1368119 h 5468631"/>
              <a:gd name="connsiteX1" fmla="*/ 458 w 9144458"/>
              <a:gd name="connsiteY1" fmla="*/ 0 h 5468631"/>
              <a:gd name="connsiteX2" fmla="*/ 1367295 w 9144458"/>
              <a:gd name="connsiteY2" fmla="*/ 1282 h 5468631"/>
              <a:gd name="connsiteX3" fmla="*/ 7777621 w 9144458"/>
              <a:gd name="connsiteY3" fmla="*/ 1282 h 5468631"/>
              <a:gd name="connsiteX4" fmla="*/ 7777621 w 9144458"/>
              <a:gd name="connsiteY4" fmla="*/ 1368119 h 5468631"/>
              <a:gd name="connsiteX5" fmla="*/ 9144458 w 9144458"/>
              <a:gd name="connsiteY5" fmla="*/ 1368119 h 5468631"/>
              <a:gd name="connsiteX6" fmla="*/ 9144458 w 9144458"/>
              <a:gd name="connsiteY6" fmla="*/ 4101794 h 5468631"/>
              <a:gd name="connsiteX7" fmla="*/ 7777621 w 9144458"/>
              <a:gd name="connsiteY7" fmla="*/ 4101794 h 5468631"/>
              <a:gd name="connsiteX8" fmla="*/ 7777621 w 9144458"/>
              <a:gd name="connsiteY8" fmla="*/ 5468631 h 5468631"/>
              <a:gd name="connsiteX9" fmla="*/ 1367295 w 9144458"/>
              <a:gd name="connsiteY9" fmla="*/ 5468631 h 5468631"/>
              <a:gd name="connsiteX10" fmla="*/ 1367295 w 9144458"/>
              <a:gd name="connsiteY10" fmla="*/ 4101794 h 5468631"/>
              <a:gd name="connsiteX11" fmla="*/ 458 w 9144458"/>
              <a:gd name="connsiteY11" fmla="*/ 4101794 h 5468631"/>
              <a:gd name="connsiteX12" fmla="*/ 458 w 9144458"/>
              <a:gd name="connsiteY12" fmla="*/ 1368119 h 54686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469731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360194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360194"/>
              <a:gd name="connsiteX1" fmla="*/ 458 w 9146840"/>
              <a:gd name="connsiteY1" fmla="*/ 1100 h 5360194"/>
              <a:gd name="connsiteX2" fmla="*/ 1367295 w 9146840"/>
              <a:gd name="connsiteY2" fmla="*/ 2382 h 5360194"/>
              <a:gd name="connsiteX3" fmla="*/ 7777621 w 9146840"/>
              <a:gd name="connsiteY3" fmla="*/ 2382 h 5360194"/>
              <a:gd name="connsiteX4" fmla="*/ 9146840 w 9146840"/>
              <a:gd name="connsiteY4" fmla="*/ 0 h 5360194"/>
              <a:gd name="connsiteX5" fmla="*/ 9144458 w 9146840"/>
              <a:gd name="connsiteY5" fmla="*/ 1369219 h 5360194"/>
              <a:gd name="connsiteX6" fmla="*/ 9144458 w 9146840"/>
              <a:gd name="connsiteY6" fmla="*/ 4102894 h 5360194"/>
              <a:gd name="connsiteX7" fmla="*/ 7777621 w 9146840"/>
              <a:gd name="connsiteY7" fmla="*/ 4102894 h 5360194"/>
              <a:gd name="connsiteX8" fmla="*/ 7777621 w 9146840"/>
              <a:gd name="connsiteY8" fmla="*/ 5360194 h 5360194"/>
              <a:gd name="connsiteX9" fmla="*/ 1367295 w 9146840"/>
              <a:gd name="connsiteY9" fmla="*/ 5360194 h 5360194"/>
              <a:gd name="connsiteX10" fmla="*/ 1367295 w 9146840"/>
              <a:gd name="connsiteY10" fmla="*/ 4102894 h 5360194"/>
              <a:gd name="connsiteX11" fmla="*/ 458 w 9146840"/>
              <a:gd name="connsiteY11" fmla="*/ 4102894 h 5360194"/>
              <a:gd name="connsiteX12" fmla="*/ 458 w 9146840"/>
              <a:gd name="connsiteY12" fmla="*/ 1369219 h 5360194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4102894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9731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1367295 w 9146840"/>
              <a:gd name="connsiteY9" fmla="*/ 5360194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72112 h 5472112"/>
              <a:gd name="connsiteX12" fmla="*/ 458 w 9146840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7351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69731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69732"/>
              <a:gd name="connsiteX1" fmla="*/ 2382 w 9148764"/>
              <a:gd name="connsiteY1" fmla="*/ 1100 h 5469732"/>
              <a:gd name="connsiteX2" fmla="*/ 1369219 w 9148764"/>
              <a:gd name="connsiteY2" fmla="*/ 2382 h 5469732"/>
              <a:gd name="connsiteX3" fmla="*/ 7779545 w 9148764"/>
              <a:gd name="connsiteY3" fmla="*/ 2382 h 5469732"/>
              <a:gd name="connsiteX4" fmla="*/ 9148764 w 9148764"/>
              <a:gd name="connsiteY4" fmla="*/ 0 h 5469732"/>
              <a:gd name="connsiteX5" fmla="*/ 9146382 w 9148764"/>
              <a:gd name="connsiteY5" fmla="*/ 1369219 h 5469732"/>
              <a:gd name="connsiteX6" fmla="*/ 9146382 w 9148764"/>
              <a:gd name="connsiteY6" fmla="*/ 5469731 h 5469732"/>
              <a:gd name="connsiteX7" fmla="*/ 8646321 w 9148764"/>
              <a:gd name="connsiteY7" fmla="*/ 5469731 h 5469732"/>
              <a:gd name="connsiteX8" fmla="*/ 8648701 w 9148764"/>
              <a:gd name="connsiteY8" fmla="*/ 5360194 h 5469732"/>
              <a:gd name="connsiteX9" fmla="*/ 502445 w 9148764"/>
              <a:gd name="connsiteY9" fmla="*/ 5362576 h 5469732"/>
              <a:gd name="connsiteX10" fmla="*/ 500061 w 9148764"/>
              <a:gd name="connsiteY10" fmla="*/ 5469732 h 5469732"/>
              <a:gd name="connsiteX11" fmla="*/ 0 w 9148764"/>
              <a:gd name="connsiteY11" fmla="*/ 5467350 h 5469732"/>
              <a:gd name="connsiteX12" fmla="*/ 2382 w 9148764"/>
              <a:gd name="connsiteY12" fmla="*/ 1369219 h 5469732"/>
              <a:gd name="connsiteX0" fmla="*/ 459 w 9146841"/>
              <a:gd name="connsiteY0" fmla="*/ 1369219 h 5469732"/>
              <a:gd name="connsiteX1" fmla="*/ 459 w 9146841"/>
              <a:gd name="connsiteY1" fmla="*/ 1100 h 5469732"/>
              <a:gd name="connsiteX2" fmla="*/ 1367296 w 9146841"/>
              <a:gd name="connsiteY2" fmla="*/ 2382 h 5469732"/>
              <a:gd name="connsiteX3" fmla="*/ 7777622 w 9146841"/>
              <a:gd name="connsiteY3" fmla="*/ 2382 h 5469732"/>
              <a:gd name="connsiteX4" fmla="*/ 9146841 w 9146841"/>
              <a:gd name="connsiteY4" fmla="*/ 0 h 5469732"/>
              <a:gd name="connsiteX5" fmla="*/ 9144459 w 9146841"/>
              <a:gd name="connsiteY5" fmla="*/ 1369219 h 5469732"/>
              <a:gd name="connsiteX6" fmla="*/ 9144459 w 9146841"/>
              <a:gd name="connsiteY6" fmla="*/ 5469731 h 5469732"/>
              <a:gd name="connsiteX7" fmla="*/ 8644398 w 9146841"/>
              <a:gd name="connsiteY7" fmla="*/ 5469731 h 5469732"/>
              <a:gd name="connsiteX8" fmla="*/ 8646778 w 9146841"/>
              <a:gd name="connsiteY8" fmla="*/ 5360194 h 5469732"/>
              <a:gd name="connsiteX9" fmla="*/ 500522 w 9146841"/>
              <a:gd name="connsiteY9" fmla="*/ 5362576 h 5469732"/>
              <a:gd name="connsiteX10" fmla="*/ 498138 w 9146841"/>
              <a:gd name="connsiteY10" fmla="*/ 5469732 h 5469732"/>
              <a:gd name="connsiteX11" fmla="*/ 458 w 9146841"/>
              <a:gd name="connsiteY11" fmla="*/ 5467350 h 5469732"/>
              <a:gd name="connsiteX12" fmla="*/ 459 w 9146841"/>
              <a:gd name="connsiteY12" fmla="*/ 1369219 h 5469732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498138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7350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4398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4396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4968 h 5469731"/>
              <a:gd name="connsiteX7" fmla="*/ 8642016 w 9146841"/>
              <a:gd name="connsiteY7" fmla="*/ 5469731 h 5469731"/>
              <a:gd name="connsiteX8" fmla="*/ 8639633 w 9146841"/>
              <a:gd name="connsiteY8" fmla="*/ 5364956 h 5469731"/>
              <a:gd name="connsiteX9" fmla="*/ 502903 w 9146841"/>
              <a:gd name="connsiteY9" fmla="*/ 5364958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7337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6841" h="5467351">
                <a:moveTo>
                  <a:pt x="459" y="1369219"/>
                </a:moveTo>
                <a:cubicBezTo>
                  <a:pt x="-1129" y="913973"/>
                  <a:pt x="2047" y="456346"/>
                  <a:pt x="459" y="1100"/>
                </a:cubicBezTo>
                <a:lnTo>
                  <a:pt x="1367296" y="2382"/>
                </a:lnTo>
                <a:lnTo>
                  <a:pt x="7777622" y="2382"/>
                </a:lnTo>
                <a:lnTo>
                  <a:pt x="9146841" y="0"/>
                </a:lnTo>
                <a:lnTo>
                  <a:pt x="9144459" y="1369219"/>
                </a:lnTo>
                <a:lnTo>
                  <a:pt x="9144459" y="5464968"/>
                </a:lnTo>
                <a:lnTo>
                  <a:pt x="8642016" y="5467350"/>
                </a:lnTo>
                <a:cubicBezTo>
                  <a:pt x="8642809" y="5430044"/>
                  <a:pt x="8638840" y="5404643"/>
                  <a:pt x="8639633" y="5367337"/>
                </a:cubicBezTo>
                <a:lnTo>
                  <a:pt x="502903" y="5364958"/>
                </a:lnTo>
                <a:cubicBezTo>
                  <a:pt x="502109" y="5400677"/>
                  <a:pt x="501314" y="5431632"/>
                  <a:pt x="500520" y="5467351"/>
                </a:cubicBezTo>
                <a:lnTo>
                  <a:pt x="458" y="5467350"/>
                </a:lnTo>
                <a:cubicBezTo>
                  <a:pt x="458" y="4099719"/>
                  <a:pt x="459" y="2736850"/>
                  <a:pt x="459" y="1369219"/>
                </a:cubicBezTo>
                <a:close/>
              </a:path>
            </a:pathLst>
          </a:custGeom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/>
          <p:nvPr userDrawn="1"/>
        </p:nvSpPr>
        <p:spPr>
          <a:xfrm>
            <a:off x="498475" y="5357813"/>
            <a:ext cx="8147050" cy="218586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96888" y="5554800"/>
            <a:ext cx="8156575" cy="49642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79FD0009-DC01-4F33-B276-32C4FF47F2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451292B9-B0DA-4A20-A685-585E68CD4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6328800"/>
            <a:ext cx="251066" cy="19925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tx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tx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75C49D45-999F-4C4C-A226-5F2BA609E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357188"/>
            <a:ext cx="8156575" cy="8035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509713"/>
            <a:ext cx="8156575" cy="40615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4288" y="6327369"/>
            <a:ext cx="909464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7536" y="6327369"/>
            <a:ext cx="5742696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27369"/>
            <a:ext cx="481063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7D52871A-25F2-4A43-92F2-20178E160DE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2" r:id="rId4"/>
    <p:sldLayoutId id="2147483663" r:id="rId5"/>
    <p:sldLayoutId id="2147483664" r:id="rId6"/>
    <p:sldLayoutId id="2147483661" r:id="rId7"/>
    <p:sldLayoutId id="2147483651" r:id="rId8"/>
    <p:sldLayoutId id="2147483660" r:id="rId9"/>
    <p:sldLayoutId id="2147483666" r:id="rId10"/>
    <p:sldLayoutId id="2147483667" r:id="rId11"/>
    <p:sldLayoutId id="2147483668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"/>
        </a:spcBef>
        <a:buClr>
          <a:schemeClr val="tx2"/>
        </a:buClr>
        <a:buFont typeface="Verdana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52000" algn="l" defTabSz="914400" rtl="0" eaLnBrk="1" latinLnBrk="0" hangingPunct="1">
        <a:spcBef>
          <a:spcPts val="240"/>
        </a:spcBef>
        <a:buClrTx/>
        <a:buFont typeface="Verdana" pitchFamily="34" charset="0"/>
        <a:buChar char="—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52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32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548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80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444" userDrawn="1">
          <p15:clr>
            <a:srgbClr val="F26B43"/>
          </p15:clr>
        </p15:guide>
        <p15:guide id="4" pos="314" userDrawn="1">
          <p15:clr>
            <a:srgbClr val="F26B43"/>
          </p15:clr>
        </p15:guide>
        <p15:guide id="5" pos="5446" userDrawn="1">
          <p15:clr>
            <a:srgbClr val="F26B43"/>
          </p15:clr>
        </p15:guide>
        <p15:guide id="6" orient="horz" pos="3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z/imgres?q=n%C3%A1v%C4%9Bsti+na+vlac%C3%ADch&amp;um=1&amp;hl=cs&amp;sa=N&amp;biw=1366&amp;bih=572&amp;tbm=isch&amp;tbnid=bbZGPuNaKBvhyM:&amp;imgrefurl=http://ostatni.bazos.cz/inzerat/16097569/koncove-navesti-na-vlak.php&amp;docid=8uU1kQNzlwxSCM&amp;itg=1&amp;imgurl=http://www.bazos.cz/obr/1/569/16097569.jpg&amp;w=480&amp;h=360&amp;ei=LzbST4fRGuev0QWR7eGQBA&amp;zoom=1&amp;iact=hc&amp;vpx=362&amp;vpy=138&amp;dur=2693&amp;hovh=194&amp;hovw=259&amp;tx=135&amp;ty=125&amp;sig=102089238365533678869&amp;page=1&amp;tbnh=116&amp;tbnw=137&amp;start=0&amp;ndsp=22&amp;ved=1t:429,r:2,s:0,i:7" TargetMode="Externa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m/url?sa=i&amp;rct=j&amp;q=&amp;esrc=s&amp;source=images&amp;cd=&amp;ved=2ahUKEwjJ_cKW_NzcAhWkM-wKHaVTCKUQjRx6BAgBEAQ&amp;url=http://files.taktika.webnode.cz/200000037-e9e70eae16/05.%20Nebezpe%C4%8D%C3%AD%20na%20%C5%BEeleznici.pdf&amp;psig=AOvVaw1Z2jdyC7AMa3GSZJTBoBXG&amp;ust=1533800994779805" TargetMode="External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7" y="4083484"/>
            <a:ext cx="8156575" cy="1109739"/>
          </a:xfrm>
        </p:spPr>
        <p:txBody>
          <a:bodyPr/>
          <a:lstStyle/>
          <a:p>
            <a:r>
              <a:rPr lang="cs-CZ" dirty="0" smtClean="0"/>
              <a:t>Sledování jízdy vozidel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Návěsti na vozidlech</a:t>
            </a:r>
            <a:endParaRPr lang="cs-CZ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 k OZ D-03</a:t>
            </a:r>
            <a:endParaRPr lang="cs-C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GŘ – odbor řízení provozu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9248"/>
            <a:ext cx="8229600" cy="4766915"/>
          </a:xfrm>
        </p:spPr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na vrcholu postavený žlutý trojúhelníkový štít s černým písmenem " P „),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dávaný k vedoucímu hnacímu vozidlu)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přikazuje strojvedoucímu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projíždějícího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vlaku,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aby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při jízdě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do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nejbližší stanice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nekrátil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pravidelnou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jízdní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dobu.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altLang="cs-CZ" sz="24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altLang="cs-CZ" sz="2400" dirty="0">
              <a:solidFill>
                <a:srgbClr val="0000CC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tx2"/>
                </a:solidFill>
                <a:latin typeface="+mn-lt"/>
              </a:rPr>
              <a:t>Návěst </a:t>
            </a:r>
            <a:r>
              <a:rPr lang="cs-CZ" altLang="cs-CZ" sz="2200" dirty="0" smtClean="0">
                <a:solidFill>
                  <a:schemeClr val="tx2"/>
                </a:solidFill>
                <a:latin typeface="+mn-lt"/>
              </a:rPr>
              <a:t>Nekraťte pravidelnou jízdní dobu dává strojvedoucímu výpravčí nebo z jeho rozkazu jiný zaměstnanec. </a:t>
            </a:r>
          </a:p>
          <a:p>
            <a:pPr marL="0" indent="0">
              <a:buNone/>
            </a:pPr>
            <a:endParaRPr lang="cs-CZ" sz="2400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13359" y="692473"/>
            <a:ext cx="8335105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Nekraťte pravidelnou jízdní dobu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6323" r="11747" b="16074"/>
          <a:stretch/>
        </p:blipFill>
        <p:spPr bwMode="auto">
          <a:xfrm>
            <a:off x="5674291" y="1647346"/>
            <a:ext cx="2300781" cy="322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54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bílá čtvercová, na vrcholu postavená deska se dvěma černými kruhy)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  <a:endParaRPr lang="cs-CZ" alt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600" dirty="0" smtClean="0">
                <a:solidFill>
                  <a:srgbClr val="000000"/>
                </a:solidFill>
                <a:latin typeface="+mn-lt"/>
              </a:rPr>
              <a:t>informuje </a:t>
            </a:r>
            <a:r>
              <a:rPr lang="cs-CZ" altLang="cs-CZ" sz="2600" dirty="0" smtClean="0">
                <a:solidFill>
                  <a:srgbClr val="000000"/>
                </a:solidFill>
                <a:latin typeface="+mn-lt"/>
              </a:rPr>
              <a:t>strojvedoucího vlaku </a:t>
            </a:r>
            <a:endParaRPr lang="cs-CZ" altLang="cs-CZ" sz="26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o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svolení k posunu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800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za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 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návěstidlo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(místo), </a:t>
            </a: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ukončující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vlakovou cestu.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altLang="cs-CZ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cs-CZ" sz="280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01041" y="692473"/>
            <a:ext cx="8247423" cy="504279"/>
          </a:xfrm>
        </p:spPr>
        <p:txBody>
          <a:bodyPr/>
          <a:lstStyle/>
          <a:p>
            <a:pPr algn="l"/>
            <a:r>
              <a:rPr lang="cs-CZ" sz="2400" b="1" dirty="0">
                <a:solidFill>
                  <a:schemeClr val="tx2"/>
                </a:solidFill>
                <a:latin typeface="+mj-lt"/>
              </a:rPr>
              <a:t>Návěst Posun za námezník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5232" t="2573" r="6060" b="8965"/>
          <a:stretch/>
        </p:blipFill>
        <p:spPr bwMode="auto">
          <a:xfrm>
            <a:off x="6207897" y="2642991"/>
            <a:ext cx="2412513" cy="335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761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1800" dirty="0" smtClean="0">
                <a:solidFill>
                  <a:srgbClr val="000000"/>
                </a:solidFill>
                <a:latin typeface="+mn-lt"/>
              </a:rPr>
              <a:t>obdélníková, na delší straně postavená bílá deska s černou šipkou, dávaná ve vodorovné poloze kolmo ke koleji, pro kterou platí)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upozorňuje strojvedoucího </a:t>
            </a: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projíždějícího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vlaku na to, že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porucha traťové části </a:t>
            </a:r>
            <a:endParaRPr lang="cs-CZ" altLang="cs-CZ" sz="2800" u="sng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vlakového </a:t>
            </a: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zabezpečovače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nebo </a:t>
            </a: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porucha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PZZ </a:t>
            </a: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s </a:t>
            </a:r>
            <a:r>
              <a:rPr lang="cs-CZ" altLang="cs-CZ" sz="2800" u="sng" dirty="0" err="1" smtClean="0">
                <a:solidFill>
                  <a:schemeClr val="tx2"/>
                </a:solidFill>
                <a:latin typeface="+mn-lt"/>
              </a:rPr>
              <a:t>přejezdníkem</a:t>
            </a: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 </a:t>
            </a:r>
            <a:endParaRPr lang="cs-CZ" altLang="cs-CZ" sz="2800" u="sng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již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byla oznámena, a proto strojvedoucímu odpadá povinnost poruchu v sousední stanici hlásit. </a:t>
            </a:r>
            <a:endParaRPr lang="cs-CZ" altLang="cs-CZ" sz="22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Tuto 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návěst dává výpravčí nebo z jeho rozkazu jiný zaměstnanec.</a:t>
            </a:r>
          </a:p>
          <a:p>
            <a:pPr marL="0" indent="0">
              <a:buNone/>
            </a:pPr>
            <a:endParaRPr lang="cs-CZ" sz="2800" b="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88515" y="692473"/>
            <a:ext cx="825994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ožno projet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4981" t="1723" r="6502" b="8011"/>
          <a:stretch/>
        </p:blipFill>
        <p:spPr bwMode="auto">
          <a:xfrm>
            <a:off x="5862180" y="1816273"/>
            <a:ext cx="2187044" cy="3021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264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na přední straně hnacího vozidla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v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 čele vlaku nebo PMD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dvě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rozsvícená bílá světla ve stejné výši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nebo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dvě bílá světla,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doplněná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nad nimi o jedno bílé světlo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do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tvaru rovnoramenného trojúhelníku, </a:t>
            </a:r>
            <a:endParaRPr lang="cs-CZ" altLang="cs-CZ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je‑li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tímto světlem vozidlo vybaveno)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cs-CZ" altLang="cs-CZ" sz="2600" dirty="0" smtClean="0">
                <a:solidFill>
                  <a:schemeClr val="tx2"/>
                </a:solidFill>
                <a:latin typeface="+mn-lt"/>
              </a:rPr>
              <a:t>upozorňuje zaměstnance </a:t>
            </a:r>
            <a:endParaRPr lang="cs-CZ" altLang="cs-CZ" sz="26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600" dirty="0" smtClean="0">
                <a:solidFill>
                  <a:schemeClr val="tx2"/>
                </a:solidFill>
                <a:latin typeface="+mn-lt"/>
              </a:rPr>
              <a:t>na </a:t>
            </a:r>
            <a:r>
              <a:rPr lang="cs-CZ" altLang="cs-CZ" sz="2600" u="sng" dirty="0" smtClean="0">
                <a:solidFill>
                  <a:schemeClr val="tx2"/>
                </a:solidFill>
                <a:latin typeface="+mn-lt"/>
              </a:rPr>
              <a:t>začátek vlaku nebo PMD. </a:t>
            </a:r>
            <a:endParaRPr lang="cs-CZ" altLang="cs-CZ" sz="2600" u="sng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Je‑li 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první vozidlo sunutého vlaku (popř. PMD) vybaveno na přední straně bílými světly, musí být označeno návěstí Začátek vlaku.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Za snížené viditelnosti však musí být čelo sunutého vlaku (popř. PMD) označeno návěstí Začátek vlaku vždy.</a:t>
            </a:r>
          </a:p>
          <a:p>
            <a:pPr>
              <a:buNone/>
            </a:pPr>
            <a:endParaRPr lang="cs-CZ" sz="2800" b="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85720" y="6286520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13567" y="717525"/>
            <a:ext cx="740935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Začátek vlaku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6" name="Picture 5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3235" t="3038" r="6017" b="10908"/>
          <a:stretch/>
        </p:blipFill>
        <p:spPr bwMode="auto">
          <a:xfrm>
            <a:off x="6237961" y="1189972"/>
            <a:ext cx="2487669" cy="3021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368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Zjistí‑li zaměstnanec, který sleduje vlak, že na vlaku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chybí nebo je neúplná návěst Začátek vlaku, musí tuto závadu oznámit co nejdříve výpravčímu přední stanice. 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 </a:t>
            </a:r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chemeClr val="accent3"/>
                </a:solidFill>
                <a:latin typeface="+mn-lt"/>
              </a:rPr>
              <a:t>Zjistí‑li </a:t>
            </a:r>
            <a:r>
              <a:rPr lang="cs-CZ" altLang="cs-CZ" dirty="0" smtClean="0">
                <a:solidFill>
                  <a:schemeClr val="accent3"/>
                </a:solidFill>
                <a:latin typeface="+mn-lt"/>
              </a:rPr>
              <a:t>se, že na vlaku chybí (popř. je neúplná) návěst Začátek vlaku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,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zastaví výpravčí nejbližší stanice vlak a nařídí strojvedoucímu závadu odstranit.</a:t>
            </a:r>
          </a:p>
          <a:p>
            <a:pPr>
              <a:buNone/>
            </a:pPr>
            <a:endParaRPr lang="cs-CZ" altLang="cs-CZ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638827" y="692473"/>
            <a:ext cx="810963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Začátek vlaku  - závada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0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Výpravčí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nemusí vlak zastavit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jestliže má se strojvedoucím spojení rádiovým zařízením, kterým mu závadu oznámí. </a:t>
            </a:r>
            <a:endParaRPr lang="cs-CZ" altLang="cs-CZ" sz="28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err="1" smtClean="0">
                <a:solidFill>
                  <a:srgbClr val="000000"/>
                </a:solidFill>
                <a:latin typeface="+mn-lt"/>
              </a:rPr>
              <a:t>Nemůže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‑li strojvedoucí rozsvítit návěst během jízdy, příp. na zastávce, na které vlak zastavuje, musí vlak zastavit v nejbližší stanici a tam závadu odstranit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/>
            <a:endParaRPr lang="cs-CZ" altLang="cs-CZ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Rozsvícení 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návěsti oznámí strojvedoucí výpravčímu.</a:t>
            </a:r>
            <a:endParaRPr lang="cs-CZ" altLang="cs-CZ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76197" y="692473"/>
            <a:ext cx="817226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Začátek vlaku  - závada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45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na zadní straně posledního vozidla vlaku nebo PMD, ve stejné výši </a:t>
            </a:r>
            <a:r>
              <a:rPr lang="cs-CZ" altLang="cs-CZ" sz="2400" dirty="0" smtClean="0">
                <a:solidFill>
                  <a:srgbClr val="FF3300"/>
                </a:solidFill>
                <a:latin typeface="+mn-lt"/>
              </a:rPr>
              <a:t>dvě červená světla nebo dvě obdélníkové, na kratší straně postavené desky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které jsou tvořeny dvěma vstřícnými červenými a bílými trojúhelníky) </a:t>
            </a:r>
            <a:endParaRPr lang="cs-CZ" alt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600" dirty="0" smtClean="0">
                <a:solidFill>
                  <a:schemeClr val="accent3"/>
                </a:solidFill>
                <a:latin typeface="+mn-lt"/>
              </a:rPr>
              <a:t>upozorňuje </a:t>
            </a:r>
            <a:r>
              <a:rPr lang="cs-CZ" altLang="cs-CZ" sz="2600" dirty="0" smtClean="0">
                <a:solidFill>
                  <a:schemeClr val="accent3"/>
                </a:solidFill>
                <a:latin typeface="+mn-lt"/>
              </a:rPr>
              <a:t>zaměstnance na poslední vozidlo vlaku nebo PMD.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endParaRPr lang="cs-CZ" sz="280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Konec vlaku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4814" t="2131" r="6564" b="15480"/>
          <a:stretch/>
        </p:blipFill>
        <p:spPr bwMode="auto">
          <a:xfrm>
            <a:off x="1903955" y="3670126"/>
            <a:ext cx="4464277" cy="242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289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Při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použití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nezavěšeného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postrkového hnacího vozidla musí být kromě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postrkového hnacího vozidla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označeno koncovou návěstí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i poslední tažené vozidlo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vlaku. </a:t>
            </a:r>
          </a:p>
          <a:p>
            <a:pPr marL="0" indent="0"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dirty="0" smtClean="0">
                <a:solidFill>
                  <a:srgbClr val="FF0000"/>
                </a:solidFill>
                <a:latin typeface="+mn-lt"/>
              </a:rPr>
              <a:t>S výjimkou vlaku s nezavěšeným postrkem smí být koncová návěst pouze na posledním vozidle vlaku (popř. PMD). Umístění koncových návěstí na jiném vozidle není dovoleno. 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Konec vlaku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7" name="rg_hi" descr="http://t2.gstatic.com/images?q=tbn:ANd9GcTbsCod2YuPuoY7SmKW4OcSdISO3HMNZhoED-IbpWFnem3vth1kDA">
            <a:hlinkClick r:id="rId2"/>
          </p:cNvPr>
          <p:cNvPicPr preferRelativeResize="0">
            <a:picLocks noChangeAspect="1" noChangeArrowheads="1"/>
          </p:cNvPicPr>
          <p:nvPr/>
        </p:nvPicPr>
        <p:blipFill rotWithShape="1">
          <a:blip r:embed="rId3"/>
          <a:srcRect l="3664" t="13062" r="24441" b="11258"/>
          <a:stretch/>
        </p:blipFill>
        <p:spPr bwMode="auto">
          <a:xfrm>
            <a:off x="4183695" y="3475973"/>
            <a:ext cx="2938607" cy="2314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735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dirty="0" smtClean="0">
                <a:solidFill>
                  <a:schemeClr val="tx1"/>
                </a:solidFill>
                <a:latin typeface="+mn-lt"/>
              </a:rPr>
              <a:t>Zjistí-li zaměstnanec, který má sledovat vlak, že na vlaku </a:t>
            </a:r>
            <a:r>
              <a:rPr lang="cs-CZ" altLang="cs-CZ" sz="2800" dirty="0" smtClean="0">
                <a:solidFill>
                  <a:srgbClr val="FF3300"/>
                </a:solidFill>
                <a:latin typeface="+mn-lt"/>
              </a:rPr>
              <a:t>chybí koncová návěst nebo není-li si jist, že ji zpozoroval, </a:t>
            </a:r>
            <a:endParaRPr lang="cs-CZ" altLang="cs-CZ" sz="2800" dirty="0" smtClean="0">
              <a:solidFill>
                <a:srgbClr val="FF33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altLang="cs-CZ" sz="2800" dirty="0" smtClean="0">
              <a:solidFill>
                <a:srgbClr val="FF33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musí předpokládat, že se vlak roztrhl a musí učinit ihned opatření, </a:t>
            </a:r>
            <a:endParaRPr lang="cs-CZ" altLang="cs-CZ" sz="2800" u="sng" dirty="0" smtClean="0">
              <a:solidFill>
                <a:srgbClr val="FF33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aby </a:t>
            </a: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nebyl na stejnou traťovou kolej vypraven </a:t>
            </a:r>
            <a:endParaRPr lang="cs-CZ" altLang="cs-CZ" sz="2800" u="sng" dirty="0" smtClean="0">
              <a:solidFill>
                <a:srgbClr val="FF33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ani </a:t>
            </a: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následný vlak </a:t>
            </a:r>
            <a:endParaRPr lang="cs-CZ" altLang="cs-CZ" sz="2800" u="sng" dirty="0" smtClean="0">
              <a:solidFill>
                <a:srgbClr val="FF3300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ani </a:t>
            </a:r>
            <a:r>
              <a:rPr lang="cs-CZ" altLang="cs-CZ" sz="2800" u="sng" dirty="0" smtClean="0">
                <a:solidFill>
                  <a:srgbClr val="FF3300"/>
                </a:solidFill>
                <a:latin typeface="+mn-lt"/>
              </a:rPr>
              <a:t>vlak opačného směru.</a:t>
            </a:r>
            <a:endParaRPr lang="cs-CZ" sz="2800" b="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- závada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2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Strážník oddílu,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který takovou závadu zjistí,</a:t>
            </a: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a)	nesmí,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pokud se světelné oddílové návěstidlo samočinně přestavilo na návěst Stůj,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přestavit jeho obslužný prvek do základní polohy;</a:t>
            </a:r>
          </a:p>
          <a:p>
            <a:pPr marL="0" indent="0">
              <a:buAutoNum type="alphaLcParenR" startAt="2"/>
            </a:pP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v ostatních případech oddílové návěstidlo přestaví na návěst Stůj.</a:t>
            </a:r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Strážník oddílu nesmí dát za vlakem odhlášku. </a:t>
            </a:r>
            <a:endParaRPr lang="cs-CZ" altLang="cs-CZ" sz="2800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600" dirty="0" smtClean="0">
                <a:solidFill>
                  <a:schemeClr val="accent3"/>
                </a:solidFill>
                <a:latin typeface="+mn-lt"/>
              </a:rPr>
              <a:t>Odhlášku </a:t>
            </a:r>
            <a:r>
              <a:rPr lang="cs-CZ" altLang="cs-CZ" sz="2600" dirty="0" smtClean="0">
                <a:solidFill>
                  <a:schemeClr val="accent3"/>
                </a:solidFill>
                <a:latin typeface="+mn-lt"/>
              </a:rPr>
              <a:t>smí dát teprve tehdy, když dostane od některé z předních dopraven hlášení, že vlak je celý.</a:t>
            </a:r>
          </a:p>
          <a:p>
            <a:pPr marL="0" indent="0">
              <a:buNone/>
            </a:pPr>
            <a:endParaRPr lang="cs-CZ" sz="32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01041" y="692473"/>
            <a:ext cx="824742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– strážník oddílu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2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42910" y="956612"/>
            <a:ext cx="7772400" cy="4672048"/>
          </a:xfrm>
          <a:prstGeom prst="rect">
            <a:avLst/>
          </a:prstGeom>
          <a:noFill/>
          <a:ln w="9360">
            <a:solidFill>
              <a:srgbClr val="421AA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3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Návěsti </a:t>
            </a:r>
          </a:p>
          <a:p>
            <a:pPr algn="ctr">
              <a:lnSpc>
                <a:spcPct val="93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na vozidlech </a:t>
            </a:r>
          </a:p>
          <a:p>
            <a:pPr algn="ctr">
              <a:lnSpc>
                <a:spcPct val="93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Návěsti </a:t>
            </a:r>
            <a:r>
              <a:rPr lang="cs-CZ" altLang="cs-CZ" sz="80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při jízdě vlaku</a:t>
            </a:r>
            <a:endParaRPr lang="en-GB" altLang="cs-CZ" sz="8000" b="1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13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buNone/>
            </a:pP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Závorář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,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který takovou závadu zjistí, </a:t>
            </a:r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neotevře 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závory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a pokud může ovlivnit činnost PZS přejezdu, který již vlak (PMD) minul, </a:t>
            </a:r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uvede 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toto PZS do výstrahy,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600" dirty="0" smtClean="0">
                <a:solidFill>
                  <a:schemeClr val="accent3"/>
                </a:solidFill>
                <a:latin typeface="+mn-lt"/>
              </a:rPr>
              <a:t>je‑li nebezpečí, že by utržená část mohla dojet na přejezd.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  <a:p>
            <a:pPr marL="0" indent="0"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závorář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7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Dostane‑li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závorář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hlášení o tom, že vlak,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který již předtím jeho přejezd minul,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nemá koncovou návěst, uzavře ihned PZZ,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lze‑li podle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sklonových poměrů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nebo podle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povětrnostních podmínek předpokládat,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že by utržená část vlaku mohla dojet k přejezdu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Dostane‑li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takové hlášení o vlaku, který k němu teprve jede, nezastaví jej, sleduje však bedlivě jeho konec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endParaRPr lang="cs-CZ" altLang="cs-CZ" sz="2200" b="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Závorář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smí otevřít PZZ teprve tehdy, když zjistí, že vlak je celý nebo že utržená část byla zastavena.</a:t>
            </a:r>
          </a:p>
          <a:p>
            <a:pPr>
              <a:buNone/>
            </a:pPr>
            <a:endParaRPr lang="cs-CZ" sz="2800" dirty="0" smtClean="0">
              <a:latin typeface="+mn-lt"/>
            </a:endParaRPr>
          </a:p>
          <a:p>
            <a:pPr>
              <a:buNone/>
            </a:pPr>
            <a:endParaRPr lang="cs-CZ" sz="2800" dirty="0" smtClean="0">
              <a:latin typeface="+mn-lt"/>
            </a:endParaRP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13359" y="692473"/>
            <a:ext cx="8335105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závorář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3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buNone/>
            </a:pP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Výhybkář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,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který takovou závadu zjistí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na vjíždějícím vlaku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,</a:t>
            </a:r>
          </a:p>
          <a:p>
            <a:pPr marL="0" indent="0">
              <a:buNone/>
            </a:pP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a</a:t>
            </a: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)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	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nesmí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pokud se světelné vjezdové návěstidlo samočinně přestavilo na návěst Stůj, 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přestavit jeho obslužný prvek do základní polohy</a:t>
            </a:r>
            <a:r>
              <a:rPr lang="cs-CZ" altLang="cs-CZ" sz="2800" dirty="0" smtClean="0">
                <a:solidFill>
                  <a:srgbClr val="FF0000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endParaRPr lang="cs-CZ" altLang="cs-CZ" sz="2800" dirty="0" smtClean="0">
              <a:solidFill>
                <a:srgbClr val="FF0000"/>
              </a:solidFill>
              <a:latin typeface="+mn-lt"/>
            </a:endParaRPr>
          </a:p>
          <a:p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b)</a:t>
            </a:r>
            <a:r>
              <a:rPr lang="cs-CZ" altLang="cs-CZ" sz="2800" dirty="0" smtClean="0">
                <a:solidFill>
                  <a:srgbClr val="0000CC"/>
                </a:solidFill>
                <a:latin typeface="+mn-lt"/>
              </a:rPr>
              <a:t>	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v ostatních případech vjezdové návěstidlo přestaví na návěst Stůj.</a:t>
            </a:r>
          </a:p>
          <a:p>
            <a:pPr>
              <a:buNone/>
            </a:pPr>
            <a:endParaRPr lang="cs-CZ" alt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38411" y="692473"/>
            <a:ext cx="831005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výhybkář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2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Výhybkář </a:t>
            </a: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nesmí vjezdové návěstidlo uzavřít a ohlásí ihned závadu výpravčímu. </a:t>
            </a:r>
            <a:endParaRPr lang="cs-CZ" altLang="cs-CZ" sz="2800" u="sng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Teprve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na jeho rozkaz smí uzavřít návěstidlo, popř. obsluhovat výhybky.</a:t>
            </a: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 </a:t>
            </a:r>
            <a:endParaRPr lang="cs-CZ" altLang="cs-CZ" sz="28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Jen 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při hrozícím nebezpečí může přestavit výhybku (dovoluje‑li to zabezpečovací zařízení) i bez příkazu výpravčího, musí mu však ihned případ ohlásit.</a:t>
            </a:r>
          </a:p>
          <a:p>
            <a:pPr>
              <a:buNone/>
            </a:pPr>
            <a:endParaRPr lang="cs-CZ" sz="2800" dirty="0" smtClean="0">
              <a:latin typeface="+mn-lt"/>
            </a:endParaRP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výhybkář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6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Výhybkář,</a:t>
            </a:r>
            <a:r>
              <a:rPr lang="cs-CZ" altLang="cs-CZ" sz="2800" dirty="0" smtClean="0">
                <a:latin typeface="+mn-lt"/>
              </a:rPr>
              <a:t>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který takovou závadu zjistí na 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odjíždějícím vlaku, </a:t>
            </a:r>
            <a:endParaRPr lang="cs-CZ" altLang="cs-CZ" sz="28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ohlásí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případ výpravčímu </a:t>
            </a:r>
            <a:endParaRPr lang="cs-CZ" altLang="cs-CZ" sz="2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a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poté obslouží zabezpečovací zařízení obvyklým způsobem.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63463" y="692473"/>
            <a:ext cx="828500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výhybkář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1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Výpravčí nebo strážník oddílu, </a:t>
            </a:r>
            <a:r>
              <a:rPr lang="cs-CZ" altLang="cs-CZ" sz="2400" b="0" dirty="0" smtClean="0">
                <a:solidFill>
                  <a:srgbClr val="0000CC"/>
                </a:solidFill>
                <a:latin typeface="+mn-lt"/>
              </a:rPr>
              <a:t>který zjistí, že </a:t>
            </a:r>
            <a:r>
              <a:rPr lang="cs-CZ" altLang="cs-CZ" sz="2400" dirty="0" smtClean="0">
                <a:solidFill>
                  <a:srgbClr val="FF0000"/>
                </a:solidFill>
                <a:latin typeface="+mn-lt"/>
              </a:rPr>
              <a:t>vlak je celý,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ohlásí všem dopravnám a závorářským stanovištím v </a:t>
            </a:r>
            <a:r>
              <a:rPr lang="cs-CZ" altLang="cs-CZ" sz="2200" b="0" dirty="0" err="1" smtClean="0">
                <a:solidFill>
                  <a:srgbClr val="000000"/>
                </a:solidFill>
                <a:latin typeface="+mn-lt"/>
              </a:rPr>
              <a:t>mezistaničním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úseku</a:t>
            </a:r>
            <a:r>
              <a:rPr lang="cs-CZ" altLang="cs-CZ" sz="2200" b="0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cs-CZ" altLang="cs-CZ" sz="2400" i="1" dirty="0" smtClean="0">
                <a:solidFill>
                  <a:schemeClr val="tx2"/>
                </a:solidFill>
                <a:latin typeface="+mn-lt"/>
              </a:rPr>
              <a:t>„Vlak 68 352 je celý. Machač.“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r>
              <a:rPr lang="cs-CZ" altLang="cs-CZ" sz="2400" u="sng" dirty="0" smtClean="0">
                <a:solidFill>
                  <a:schemeClr val="tx2"/>
                </a:solidFill>
                <a:latin typeface="+mn-lt"/>
              </a:rPr>
              <a:t>Po tomto hlášení dá jako první telefonicky nebo obsluhou zabezpečovacího zařízení odhlášku ten zaměstnanec, který jako první za vlakem odhlášku nedal. </a:t>
            </a:r>
          </a:p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Ten dá potom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přední dopravně výzvu k odhlášce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; stejný postup se dodrží u ostatních dopraven.</a:t>
            </a:r>
          </a:p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Není‑li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vlak celý, musí výpravčí zajistit uvolnění traťové koleje.</a:t>
            </a:r>
          </a:p>
          <a:p>
            <a:pPr marL="0" indent="0">
              <a:buNone/>
            </a:pPr>
            <a:endParaRPr lang="cs-CZ" sz="2400" b="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88307" y="692473"/>
            <a:ext cx="836015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– závada - výpravčí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3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Zjistí‑li zaměstnanec, že na vlaku je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neúplná koncová návěst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nebo že na vlaku je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více koncových návěstí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na různých vozidlech 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(kromě posledního vozu vlaku s nezavěšeným postrkem),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ohlásí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tuto závadu všem předním dopravnám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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 tyto jsou povinny </a:t>
            </a:r>
            <a:r>
              <a:rPr lang="cs-CZ" altLang="cs-CZ" sz="2400" dirty="0" smtClean="0">
                <a:solidFill>
                  <a:srgbClr val="FF0000"/>
                </a:solidFill>
                <a:latin typeface="+mn-lt"/>
              </a:rPr>
              <a:t>bedlivě sledovat konec vlaku. </a:t>
            </a:r>
            <a:endParaRPr lang="cs-CZ" altLang="cs-CZ" sz="2400" dirty="0" smtClean="0">
              <a:solidFill>
                <a:srgbClr val="FF0000"/>
              </a:solidFill>
              <a:latin typeface="+mn-lt"/>
            </a:endParaRPr>
          </a:p>
          <a:p>
            <a:endParaRPr lang="cs-CZ" altLang="cs-CZ" sz="2400" dirty="0" smtClean="0">
              <a:solidFill>
                <a:srgbClr val="FF0000"/>
              </a:solidFill>
              <a:latin typeface="+mn-lt"/>
            </a:endParaRPr>
          </a:p>
          <a:p>
            <a:r>
              <a:rPr lang="cs-CZ" altLang="cs-CZ" b="0" dirty="0" err="1" smtClean="0">
                <a:solidFill>
                  <a:srgbClr val="000000"/>
                </a:solidFill>
                <a:latin typeface="+mn-lt"/>
              </a:rPr>
              <a:t>Zjistí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‑li se, že na vlaku chybí (popř. je neúplná) koncová návěst nebo že na vlaku je více koncových návěstí na různých vozidlech (kromě posledního vozu vlaku s nezavěšeným postrkem),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zastaví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výpravčí nejbližší stanice vlak a nařídí strojvedoucímu zajistit odstranění závady.</a:t>
            </a:r>
            <a:endParaRPr lang="cs-CZ" altLang="cs-CZ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0833" y="692473"/>
            <a:ext cx="834763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- závada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5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Výpravčí nemusí vlak zastavit, jestliže má se strojvedoucím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spojení rádiovým zařízením,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kterým mu závadu oznámí. </a:t>
            </a:r>
            <a:r>
              <a:rPr lang="cs-CZ" altLang="cs-CZ" b="0" dirty="0" err="1" smtClean="0">
                <a:solidFill>
                  <a:srgbClr val="000000"/>
                </a:solidFill>
                <a:latin typeface="+mn-lt"/>
              </a:rPr>
              <a:t>Nemůže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‑li strojvedoucí zajistit rozsvícení, popř. zhasnutí návěsti během jízdy, příp. na zastávce, na které vlak zastavuje, musí vlak zastavit v nejbližší stanici a tam odstranění závady zajistit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endParaRPr lang="cs-CZ" altLang="cs-CZ" b="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Koncová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návěst smí být rozsvícena (umístěna), jen když má strojvedoucí jistotu, že je vlak celý. </a:t>
            </a: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Rozsvícení (umístění, zhasnutí, odstranění) návěsti oznámí strojvedoucí výpravčímu.</a:t>
            </a:r>
          </a:p>
          <a:p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13567" y="692473"/>
            <a:ext cx="823489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vlaku - závada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3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Při jízdě PMD 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platí vztažná ustanovení předchozích článků s tím, že zaměstnanci na širé trati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pouze sledují jízdu PMD a případné závady v označení konce oznámí ostatním stanovištím a výpravčímu stanice, ve které PMD ukončí jízdu.</a:t>
            </a:r>
          </a:p>
          <a:p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Při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zjištění takové závady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závoráři PZZ neotevřou a pokud jim obsluha PZZ nebyla nařízena, tak je uzavřou,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a to až do doby, než jim bude oznámeno, že PMD dojel do přední stanice celý a trať je volná</a:t>
            </a:r>
            <a:r>
              <a:rPr lang="cs-CZ" altLang="cs-CZ" sz="24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(platí v případě, že hrozí dojetí utržených vozidel na přejezd). </a:t>
            </a:r>
            <a:endParaRPr lang="cs-CZ" altLang="cs-CZ" sz="2200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01041" y="692473"/>
            <a:ext cx="824742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Konec PMD - závada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4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obdélníková, na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kratší straně postavená deska žluté barvy, umístěná vpravo na zadní straně posledního vozidla části vlaku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b="0" i="1" dirty="0" smtClean="0">
                <a:solidFill>
                  <a:srgbClr val="000000"/>
                </a:solidFill>
                <a:latin typeface="+mn-lt"/>
              </a:rPr>
              <a:t>nebo PMD)</a:t>
            </a:r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 </a:t>
            </a:r>
            <a:endParaRPr lang="cs-CZ" altLang="cs-CZ" sz="2400" b="0" i="1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upozorňuje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zaměstnance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na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poslední vozidlo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části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vlaku nebo PMD,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který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je odvážen z trati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po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částech. </a:t>
            </a:r>
          </a:p>
          <a:p>
            <a:pPr marL="0" indent="0">
              <a:buNone/>
            </a:pPr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Konec části vlaku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7551" t="2522" r="7212" b="12763"/>
          <a:stretch/>
        </p:blipFill>
        <p:spPr bwMode="auto">
          <a:xfrm>
            <a:off x="5060513" y="2254684"/>
            <a:ext cx="3236726" cy="3827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253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/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zvednutí</a:t>
            </a:r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předloktí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a dlaně ruky [denní návěst] nebo </a:t>
            </a:r>
            <a:endParaRPr lang="cs-CZ" altLang="cs-CZ" i="1" dirty="0" smtClean="0">
              <a:solidFill>
                <a:srgbClr val="000000"/>
              </a:solidFill>
              <a:latin typeface="+mn-lt"/>
            </a:endParaRPr>
          </a:p>
          <a:p>
            <a:pPr marL="0"/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s</a:t>
            </a:r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 ruční svítilnou s bílým světlem [noční návěst]; </a:t>
            </a:r>
            <a:endParaRPr lang="cs-CZ" altLang="cs-CZ" i="1" dirty="0" smtClean="0">
              <a:solidFill>
                <a:srgbClr val="000000"/>
              </a:solidFill>
              <a:latin typeface="+mn-lt"/>
            </a:endParaRPr>
          </a:p>
          <a:p>
            <a:pPr marL="0"/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jeden </a:t>
            </a:r>
            <a:r>
              <a:rPr lang="cs-CZ" altLang="cs-CZ" i="1" dirty="0" smtClean="0">
                <a:solidFill>
                  <a:srgbClr val="000000"/>
                </a:solidFill>
                <a:latin typeface="+mn-lt"/>
              </a:rPr>
              <a:t>dlouhý zvuk lokomotivní houkačkou [slyšitelná návěst]) </a:t>
            </a:r>
          </a:p>
          <a:p>
            <a:pPr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+mn-lt"/>
              </a:rPr>
              <a:t>informuje o převzetí pokynu při provozování dráhy</a:t>
            </a:r>
          </a:p>
          <a:p>
            <a:pPr>
              <a:buNone/>
            </a:pPr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8596" y="692150"/>
            <a:ext cx="8320117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 smtClean="0">
                <a:solidFill>
                  <a:schemeClr val="tx2"/>
                </a:solidFill>
                <a:latin typeface="+mj-lt"/>
              </a:rPr>
              <a:t>Návěst – Převzetí pokynu</a:t>
            </a:r>
            <a:endParaRPr lang="cs-CZ" sz="2400" b="1" dirty="0" smtClean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Picture 7" descr="převzetí pokynu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143248"/>
            <a:ext cx="8339138" cy="304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712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Jsou‑li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všechny části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vlaku nebo PMD odváženy do přední stanice,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musí být poslední odvážená část označena návěstí Konec vlaku. </a:t>
            </a:r>
            <a:endParaRPr lang="cs-CZ" altLang="cs-CZ" sz="24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4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Je‑li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však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jedna nebo více částí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(popř. všechny části) vlaku nebo PMD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odvážena do zadní stanice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musí být všechny části vlaku nebo PMD označeny návěstí Konec části vlaku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; </a:t>
            </a:r>
            <a:endParaRPr lang="cs-CZ" alt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návěst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Konec vlaku musí být z první vracející se části odstraněna.</a:t>
            </a:r>
          </a:p>
          <a:p>
            <a:pPr>
              <a:buNone/>
            </a:pPr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Konec části vlaku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návěst Začátek vlaku, doplněná o obdélníkovou, na kratší straně postavenou desku žluté barvy, umístěnou vpravo na přední straně prvního vozidla vlaku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nebo PMD) </a:t>
            </a: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upozorňuje zaměstnance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na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jízdu vlaku nebo PMD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podle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rozhledových poměrů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lnSpc>
                <a:spcPct val="93000"/>
              </a:lnSpc>
              <a:buClr>
                <a:srgbClr val="000000"/>
              </a:buClr>
              <a:buSzPct val="100000"/>
              <a:buFont typeface="StarSymbol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za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nemožného dorozumění.</a:t>
            </a:r>
            <a:endParaRPr lang="cs-CZ" altLang="cs-CZ" sz="2400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263047" y="692473"/>
            <a:ext cx="8485417" cy="807701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Začátek vlaku </a:t>
            </a:r>
            <a:r>
              <a:rPr lang="cs-CZ" altLang="cs-CZ" sz="2400" b="1" dirty="0" smtClean="0">
                <a:solidFill>
                  <a:schemeClr val="tx2"/>
                </a:solidFill>
                <a:latin typeface="+mj-lt"/>
              </a:rPr>
              <a:t>jedoucího za 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nemožného dorozumění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pic>
        <p:nvPicPr>
          <p:cNvPr id="6" name="Picture 4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8235" t="3850" r="6264" b="13182"/>
          <a:stretch/>
        </p:blipFill>
        <p:spPr bwMode="auto">
          <a:xfrm>
            <a:off x="5285984" y="2604162"/>
            <a:ext cx="2597397" cy="314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49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Za správnost návěstí na vlacích a posunových dílech a za jejich umístění na správných vozidlech odpovídá dopravce. </a:t>
            </a:r>
          </a:p>
          <a:p>
            <a:pPr marL="0" indent="0">
              <a:buNone/>
            </a:pPr>
            <a:r>
              <a:rPr lang="cs-CZ" altLang="cs-CZ" sz="2800" u="sng" dirty="0" smtClean="0">
                <a:solidFill>
                  <a:schemeClr val="tx2"/>
                </a:solidFill>
                <a:latin typeface="+mn-lt"/>
              </a:rPr>
              <a:t>Při zjištěných závadách zajistí odstranění závady strojvedoucí.</a:t>
            </a:r>
          </a:p>
          <a:p>
            <a:pPr marL="0" indent="0">
              <a:buNone/>
            </a:pPr>
            <a:r>
              <a:rPr lang="cs-CZ" altLang="cs-CZ" dirty="0" smtClean="0">
                <a:solidFill>
                  <a:schemeClr val="accent3"/>
                </a:solidFill>
                <a:latin typeface="+mn-lt"/>
              </a:rPr>
              <a:t>Ustanovení </a:t>
            </a:r>
            <a:r>
              <a:rPr lang="cs-CZ" altLang="cs-CZ" dirty="0" smtClean="0">
                <a:solidFill>
                  <a:schemeClr val="accent3"/>
                </a:solidFill>
                <a:latin typeface="+mn-lt"/>
              </a:rPr>
              <a:t>prvního odstavce se vztahuje i na změnu návěstí na vozidlech u vlaku, který se z km na širé trati podle jízdního řádu vrací zpět. </a:t>
            </a:r>
            <a:endParaRPr lang="cs-CZ" altLang="cs-CZ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Strojvedoucí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v takovém případě odpovídá za to, že do místa obratu dojel vlak celý; </a:t>
            </a:r>
            <a:r>
              <a:rPr lang="cs-CZ" altLang="cs-CZ" b="0" dirty="0" smtClean="0">
                <a:solidFill>
                  <a:srgbClr val="000000"/>
                </a:solidFill>
                <a:latin typeface="+mn-lt"/>
              </a:rPr>
              <a:t>pokud by zjistil, že vlak celý nedojel, nesmí se vracet a musí tuto skutečnost ohlásit výpravčím obou sousedních stanic (příp. prostřednictvím jednoho z nich).</a:t>
            </a:r>
          </a:p>
          <a:p>
            <a:pPr marL="0" indent="0">
              <a:buNone/>
            </a:pPr>
            <a:endParaRPr lang="cs-CZ" altLang="cs-CZ" sz="24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13567" y="692473"/>
            <a:ext cx="823489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Odpovědnost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8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42910" y="1357298"/>
            <a:ext cx="7772400" cy="3870675"/>
          </a:xfrm>
          <a:prstGeom prst="rect">
            <a:avLst/>
          </a:prstGeom>
          <a:noFill/>
          <a:ln w="9360">
            <a:solidFill>
              <a:srgbClr val="421AA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3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8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Návěsti </a:t>
            </a:r>
          </a:p>
          <a:p>
            <a:pPr algn="ctr">
              <a:lnSpc>
                <a:spcPct val="93000"/>
              </a:lnSpc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8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ke krytí vozidel</a:t>
            </a:r>
            <a:endParaRPr lang="en-GB" altLang="cs-CZ" sz="8800" b="1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499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čtvercová, na vrcholu postavená modrá deska s bílým okrajem, uprostřed bílý blesk směřující dolů)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upozorňuje na napojení vozidel na stabilní zdroj elektrické energie. </a:t>
            </a:r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0833" y="692473"/>
            <a:ext cx="8347631" cy="504279"/>
          </a:xfrm>
        </p:spPr>
        <p:txBody>
          <a:bodyPr/>
          <a:lstStyle/>
          <a:p>
            <a:pPr algn="l"/>
            <a:r>
              <a:rPr lang="cs-CZ" altLang="cs-CZ" sz="2400" b="1" dirty="0" err="1">
                <a:solidFill>
                  <a:schemeClr val="tx2"/>
                </a:solidFill>
                <a:latin typeface="+mj-lt"/>
              </a:rPr>
              <a:t>Předtápěcí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stojan - připojení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  <p:pic>
        <p:nvPicPr>
          <p:cNvPr id="6" name="Obrázek 5"/>
          <p:cNvPicPr preferRelativeResize="0"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07" y="3128954"/>
            <a:ext cx="7080386" cy="319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38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Návěstidlo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musí být umístěno:</a:t>
            </a:r>
          </a:p>
          <a:p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na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obou čelech vozidla nebo skupiny vozidel tak, aby přesahovalo obrys vozidla nebo</a:t>
            </a:r>
          </a:p>
          <a:p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vedle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obou čel vozidla nebo skupiny vozidel, mimo jejich obrys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alt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Stojí‑li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vozidla na kusé koleji, nemusí být návěstidla na straně zarážedla umístěna.</a:t>
            </a:r>
          </a:p>
          <a:p>
            <a:pPr>
              <a:buNone/>
            </a:pPr>
            <a:endParaRPr lang="cs-CZ" altLang="cs-CZ" sz="24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0833" y="692473"/>
            <a:ext cx="8347631" cy="504279"/>
          </a:xfrm>
        </p:spPr>
        <p:txBody>
          <a:bodyPr/>
          <a:lstStyle/>
          <a:p>
            <a:pPr algn="l"/>
            <a:r>
              <a:rPr lang="cs-CZ" altLang="cs-CZ" sz="2400" b="1" dirty="0" err="1">
                <a:solidFill>
                  <a:schemeClr val="tx2"/>
                </a:solidFill>
                <a:latin typeface="+mj-lt"/>
              </a:rPr>
              <a:t>Předtápěcí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stojan - připojení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Dříve zřízená návěstidla s návěstí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Vozidla připojena k elektrickému </a:t>
            </a:r>
            <a:r>
              <a:rPr lang="cs-CZ" altLang="cs-CZ" sz="2400" dirty="0" err="1" smtClean="0">
                <a:solidFill>
                  <a:srgbClr val="000000"/>
                </a:solidFill>
                <a:latin typeface="+mn-lt"/>
              </a:rPr>
              <a:t>předtápěcímu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 stojanu 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mohou mít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modrou plochu </a:t>
            </a:r>
            <a:r>
              <a:rPr lang="cs-CZ" altLang="cs-CZ" sz="2800" dirty="0" smtClean="0">
                <a:solidFill>
                  <a:schemeClr val="accent3"/>
                </a:solidFill>
                <a:latin typeface="+mn-lt"/>
              </a:rPr>
              <a:t>černě orámovanou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s bílým okrajem.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Tato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návěstidla je možné </a:t>
            </a:r>
            <a:endParaRPr lang="cs-CZ" altLang="cs-CZ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používat do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doby, </a:t>
            </a:r>
            <a:endParaRPr lang="cs-CZ" altLang="cs-CZ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než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dojde k jejich výměně</a:t>
            </a:r>
            <a:br>
              <a:rPr lang="cs-CZ" altLang="cs-CZ" dirty="0" smtClean="0">
                <a:solidFill>
                  <a:srgbClr val="000000"/>
                </a:solidFill>
                <a:latin typeface="+mn-lt"/>
              </a:rPr>
            </a:b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nebo úpravě.</a:t>
            </a:r>
          </a:p>
          <a:p>
            <a:pPr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 </a:t>
            </a:r>
          </a:p>
          <a:p>
            <a:pPr>
              <a:buNone/>
            </a:pPr>
            <a:endParaRPr lang="cs-CZ" altLang="cs-CZ" sz="2400" dirty="0">
              <a:solidFill>
                <a:srgbClr val="0000CC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50729" y="692473"/>
            <a:ext cx="8397735" cy="504279"/>
          </a:xfrm>
        </p:spPr>
        <p:txBody>
          <a:bodyPr/>
          <a:lstStyle/>
          <a:p>
            <a:pPr algn="l"/>
            <a:r>
              <a:rPr lang="cs-CZ" altLang="cs-CZ" sz="2400" b="1" dirty="0" err="1">
                <a:solidFill>
                  <a:schemeClr val="tx2"/>
                </a:solidFill>
                <a:latin typeface="+mj-lt"/>
              </a:rPr>
              <a:t>Předtápěcí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stojan - připojení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  <p:pic>
        <p:nvPicPr>
          <p:cNvPr id="6" name="Obrázek 5" descr="Výsledek obrázku pro Vozidla připojena k elektrickému předtápěcímu stojanu">
            <a:hlinkClick r:id="rId2" tgtFrame="&quot;_blank&quot;"/>
          </p:cNvPr>
          <p:cNvPicPr preferRelativeResize="0">
            <a:picLocks noChangeAspect="1"/>
          </p:cNvPicPr>
          <p:nvPr/>
        </p:nvPicPr>
        <p:blipFill>
          <a:blip r:embed="rId3"/>
          <a:srcRect l="59365" t="21710" r="11216" b="33787"/>
          <a:stretch>
            <a:fillRect/>
          </a:stretch>
        </p:blipFill>
        <p:spPr bwMode="auto">
          <a:xfrm>
            <a:off x="5143504" y="2857496"/>
            <a:ext cx="3581990" cy="33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62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jedno bílé světlo na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přední i zadní straně hnacího vozidla [noční návěst]) </a:t>
            </a: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upozorňuje za snížené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viditelnosti </a:t>
            </a: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na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odstavené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hnací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vozidlo,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obsazené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strojvedoucím.</a:t>
            </a:r>
          </a:p>
          <a:p>
            <a:pPr marL="0" indent="0">
              <a:buNone/>
            </a:pPr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63463" y="692473"/>
            <a:ext cx="828500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Obsazené hnací vozidlo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  <p:pic>
        <p:nvPicPr>
          <p:cNvPr id="6" name="Picture 2" descr="obsazené hnací vozidlo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9611" y="2178530"/>
            <a:ext cx="2984602" cy="37051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693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žlutý praporek s modrým pruhem uprostřed nebo žlutý praporek na obou podélných stranách vozidla [denní návěst] nebo žluté světlo uprostřed s modrým svislým pruhem [denní i noční návěst])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upozorňuje na odstavená vozidla obsazená osobami nebo vozidla se speciálním vybavením.</a:t>
            </a:r>
          </a:p>
          <a:p>
            <a:pPr marL="0" indent="0">
              <a:buNone/>
            </a:pPr>
            <a:endParaRPr lang="cs-CZ" alt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50937" y="692473"/>
            <a:ext cx="829752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Obsazeno osobami 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  <p:pic>
        <p:nvPicPr>
          <p:cNvPr id="6" name="Picture 2" descr="obsazeno praporek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2761" y="3788933"/>
            <a:ext cx="6878479" cy="20121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31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Místo </a:t>
            </a: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návěstí </a:t>
            </a: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Obsazeno osobami </a:t>
            </a:r>
          </a:p>
          <a:p>
            <a:pPr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je dovoleno krýt </a:t>
            </a:r>
            <a:endParaRPr lang="cs-CZ" altLang="cs-CZ" sz="2600" b="0" dirty="0" smtClean="0">
              <a:solidFill>
                <a:srgbClr val="000000"/>
              </a:solidFill>
              <a:latin typeface="+mn-lt"/>
            </a:endParaRPr>
          </a:p>
          <a:p>
            <a:pPr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odstavená </a:t>
            </a: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vozidla </a:t>
            </a:r>
          </a:p>
          <a:p>
            <a:pPr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přenosným návěstidlem </a:t>
            </a:r>
            <a:endParaRPr lang="cs-CZ" altLang="cs-CZ" sz="2600" b="0" dirty="0" smtClean="0">
              <a:solidFill>
                <a:srgbClr val="000000"/>
              </a:solidFill>
              <a:latin typeface="+mn-lt"/>
            </a:endParaRPr>
          </a:p>
          <a:p>
            <a:pPr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s</a:t>
            </a: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 návěstí</a:t>
            </a:r>
            <a:r>
              <a:rPr lang="cs-CZ" altLang="cs-CZ" sz="2800" dirty="0" smtClean="0">
                <a:solidFill>
                  <a:srgbClr val="000000"/>
                </a:solidFill>
                <a:latin typeface="+mn-lt"/>
              </a:rPr>
              <a:t> Stůj</a:t>
            </a:r>
            <a:r>
              <a:rPr lang="cs-CZ" altLang="cs-CZ" sz="2800" dirty="0" smtClean="0">
                <a:solidFill>
                  <a:srgbClr val="0000CC"/>
                </a:solidFill>
              </a:rPr>
              <a:t>.</a:t>
            </a:r>
          </a:p>
          <a:p>
            <a:pPr>
              <a:buNone/>
            </a:pPr>
            <a:endParaRPr lang="cs-CZ" altLang="cs-CZ" sz="2400" dirty="0">
              <a:solidFill>
                <a:srgbClr val="0000CC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0833" y="692473"/>
            <a:ext cx="834763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Obsazeno osobami </a:t>
            </a:r>
            <a:endParaRPr lang="cs-CZ" alt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pic>
        <p:nvPicPr>
          <p:cNvPr id="6" name="Picture 2" descr="obsazeno terčík stůj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7151" y="2274834"/>
            <a:ext cx="3472434" cy="34724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190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jeden dlouhý zvuk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lokomotivní houkačkou v délce nejméně dvě sekundy nebo píšťalkou) </a:t>
            </a:r>
            <a:endParaRPr lang="cs-CZ" altLang="cs-CZ" sz="2400" b="0" i="1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upozorňuje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osoby na pohyb vozidel.</a:t>
            </a:r>
          </a:p>
          <a:p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/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tato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návěst může být dávána opakovaně.</a:t>
            </a:r>
          </a:p>
          <a:p>
            <a:pPr>
              <a:buNone/>
            </a:pPr>
            <a:endParaRPr lang="pl-PL" sz="2400" dirty="0" smtClean="0">
              <a:solidFill>
                <a:srgbClr val="000000"/>
              </a:solidFill>
              <a:latin typeface="+mn-lt"/>
            </a:endParaRPr>
          </a:p>
          <a:p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- Pozor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Picture 2" descr="pozo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9" y="2714620"/>
            <a:ext cx="8615363" cy="15544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62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Odpovědnost za krytí vozidel na všech kolejích má </a:t>
            </a:r>
            <a:endParaRPr lang="cs-CZ" altLang="cs-CZ" sz="2400" dirty="0" smtClean="0">
              <a:solidFill>
                <a:schemeClr val="accent3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zaměstnanec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, odpovědný za bezpečnost na pracovním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místě, 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nebo </a:t>
            </a:r>
            <a:endParaRPr lang="cs-CZ" altLang="cs-CZ" sz="2200" b="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altLang="cs-CZ" sz="2400" dirty="0" smtClean="0">
                <a:solidFill>
                  <a:srgbClr val="FF0000"/>
                </a:solidFill>
                <a:latin typeface="+mn-lt"/>
              </a:rPr>
              <a:t>z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aměstnanec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, pro jehož pracovní činnost je krytí vozidel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potřebné.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Strojvedoucí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je odpovědný za krytí hnacích vozidel.</a:t>
            </a: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Odpovědnost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6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600" dirty="0" smtClean="0">
                <a:solidFill>
                  <a:srgbClr val="000000"/>
                </a:solidFill>
                <a:latin typeface="+mn-lt"/>
              </a:rPr>
              <a:t>Pokud </a:t>
            </a:r>
            <a:r>
              <a:rPr lang="cs-CZ" altLang="cs-CZ" sz="2600" dirty="0" smtClean="0">
                <a:solidFill>
                  <a:srgbClr val="000000"/>
                </a:solidFill>
                <a:latin typeface="+mn-lt"/>
              </a:rPr>
              <a:t>tento předpis nestanoví jinak,</a:t>
            </a: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800" u="sng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u="sng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je </a:t>
            </a: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zakázáno uvést do pohybu vozidla, která jsou kryta návěstmi ke krytí vozidel </a:t>
            </a:r>
            <a:endParaRPr lang="cs-CZ" altLang="cs-CZ" sz="2800" u="sng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800" u="sng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a </a:t>
            </a:r>
          </a:p>
          <a:p>
            <a:pPr marL="0" indent="0">
              <a:buNone/>
            </a:pPr>
            <a:endParaRPr lang="cs-CZ" altLang="cs-CZ" sz="2800" u="sng" dirty="0" smtClean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je </a:t>
            </a: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zakázáno </a:t>
            </a: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na </a:t>
            </a:r>
            <a:r>
              <a:rPr lang="cs-CZ" altLang="cs-CZ" sz="2800" u="sng" dirty="0" smtClean="0">
                <a:solidFill>
                  <a:srgbClr val="FF0000"/>
                </a:solidFill>
                <a:latin typeface="+mn-lt"/>
              </a:rPr>
              <a:t>ně odrážet nebo spouštět jiná vozidla.</a:t>
            </a: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Odpovědnost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77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Vlak vjíždí do stanice na obsazenou kolej, o této skutečnosti je zpraven. Výhybkář na vjezdové straně vlaku dává ruční návěst Výstraha. Strojvedoucí dává tuto návěst:</a:t>
            </a:r>
          </a:p>
          <a:p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Potvrzuje tím převzetí návěsti Výstraha?</a:t>
            </a:r>
          </a:p>
          <a:p>
            <a:pPr marL="0" indent="0">
              <a:buNone/>
            </a:pPr>
            <a:endParaRPr lang="cs-CZ" altLang="cs-CZ" sz="26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600" dirty="0" smtClean="0">
                <a:solidFill>
                  <a:schemeClr val="tx2"/>
                </a:solidFill>
                <a:latin typeface="+mn-lt"/>
              </a:rPr>
              <a:t>Touto </a:t>
            </a:r>
            <a:r>
              <a:rPr lang="cs-CZ" altLang="cs-CZ" sz="2600" dirty="0" smtClean="0">
                <a:solidFill>
                  <a:schemeClr val="tx2"/>
                </a:solidFill>
                <a:latin typeface="+mn-lt"/>
              </a:rPr>
              <a:t>návěstí musí strojvedoucí vedoucího hnacího vozidla jedoucího vlaku v ŽST potvrdit převzetí pokynu návěsti Odjezd.</a:t>
            </a: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sz="2400" b="1" dirty="0" err="1">
                <a:solidFill>
                  <a:schemeClr val="tx2"/>
                </a:solidFill>
                <a:latin typeface="+mj-lt"/>
              </a:rPr>
              <a:t>Testík</a:t>
            </a:r>
            <a:r>
              <a:rPr lang="cs-CZ" sz="2400" b="1" dirty="0">
                <a:solidFill>
                  <a:schemeClr val="tx2"/>
                </a:solidFill>
                <a:latin typeface="+mj-lt"/>
              </a:rPr>
              <a:t> na závěr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42</a:t>
            </a:fld>
            <a:endParaRPr lang="cs-CZ" dirty="0"/>
          </a:p>
        </p:txBody>
      </p:sp>
      <p:pic>
        <p:nvPicPr>
          <p:cNvPr id="6" name="Picture 2" descr="povolte brzd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11448"/>
            <a:ext cx="4786312" cy="86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400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Ve stanici byl sestaven </a:t>
            </a:r>
            <a:r>
              <a:rPr lang="cs-CZ" altLang="cs-CZ" sz="2600" b="0" dirty="0" err="1" smtClean="0">
                <a:solidFill>
                  <a:srgbClr val="000000"/>
                </a:solidFill>
                <a:latin typeface="+mn-lt"/>
              </a:rPr>
              <a:t>soupravový</a:t>
            </a:r>
            <a:r>
              <a:rPr lang="cs-CZ" altLang="cs-CZ" sz="2600" b="0" dirty="0" smtClean="0">
                <a:solidFill>
                  <a:srgbClr val="000000"/>
                </a:solidFill>
                <a:latin typeface="+mn-lt"/>
              </a:rPr>
              <a:t> vlak. Výhybkář si všiml, že na konci vlaku chybí koncová návěst. Na stanovišti má několik koncových návěstí uloženo.  Může je zavěsit na konec vlaku?</a:t>
            </a:r>
          </a:p>
          <a:p>
            <a:endParaRPr lang="cs-CZ" altLang="cs-CZ" sz="28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+mn-lt"/>
              </a:rPr>
              <a:t>Za správnost návěstí na vlacích a posunových dílech a za jejich umístění na správných vozidlech odpovídá dopravce. </a:t>
            </a:r>
          </a:p>
          <a:p>
            <a:pPr>
              <a:buNone/>
            </a:pPr>
            <a:endParaRPr lang="cs-CZ" sz="28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38411" y="692473"/>
            <a:ext cx="8310053" cy="504279"/>
          </a:xfrm>
        </p:spPr>
        <p:txBody>
          <a:bodyPr/>
          <a:lstStyle/>
          <a:p>
            <a:pPr algn="l"/>
            <a:r>
              <a:rPr lang="cs-CZ" sz="2400" b="1" dirty="0" err="1">
                <a:solidFill>
                  <a:schemeClr val="tx2"/>
                </a:solidFill>
                <a:latin typeface="+mj-lt"/>
              </a:rPr>
              <a:t>Testík</a:t>
            </a:r>
            <a:r>
              <a:rPr lang="cs-CZ" sz="2400" b="1" dirty="0">
                <a:solidFill>
                  <a:schemeClr val="tx2"/>
                </a:solidFill>
                <a:latin typeface="+mj-lt"/>
              </a:rPr>
              <a:t> na závěr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1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Sledování jízdy vozidel</a:t>
            </a:r>
          </a:p>
          <a:p>
            <a:pPr marL="0" indent="0">
              <a:buNone/>
            </a:pPr>
            <a:r>
              <a:rPr lang="cs-CZ" dirty="0" smtClean="0"/>
              <a:t>Návěsti na vozidlech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252000" lvl="1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GŘ – Odbor řízení provozu)</a:t>
            </a:r>
            <a:endParaRPr lang="cs-CZ" dirty="0"/>
          </a:p>
          <a:p>
            <a:pPr marL="504000" lvl="2" indent="0">
              <a:buNone/>
            </a:pP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Mulacova@szdc.cz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www.szdc.cz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© Správa </a:t>
            </a:r>
            <a:r>
              <a:rPr lang="cs-CZ" dirty="0" smtClean="0"/>
              <a:t>železnic, </a:t>
            </a:r>
            <a:r>
              <a:rPr lang="cs-CZ" dirty="0"/>
              <a:t>státní organizace </a:t>
            </a:r>
          </a:p>
          <a:p>
            <a:pPr marL="0" indent="0">
              <a:buNone/>
            </a:pPr>
            <a:r>
              <a:rPr lang="cs-CZ" dirty="0"/>
              <a:t>Dlážděná 1003/7, 110 00 Praha 1 </a:t>
            </a:r>
          </a:p>
        </p:txBody>
      </p:sp>
    </p:spTree>
    <p:extLst>
      <p:ext uri="{BB962C8B-B14F-4D97-AF65-F5344CB8AC3E}">
        <p14:creationId xmlns:p14="http://schemas.microsoft.com/office/powerpoint/2010/main" val="3404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142984"/>
            <a:ext cx="8229600" cy="498317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>
              <a:buNone/>
              <a:defRPr/>
            </a:pP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K varování osob musí dát návěst Pozor:</a:t>
            </a:r>
          </a:p>
          <a:p>
            <a:pPr marL="0" indent="0">
              <a:buNone/>
              <a:defRPr/>
            </a:pP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a)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strojvedoucí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před rozjezdem vlaku </a:t>
            </a:r>
            <a:r>
              <a:rPr lang="cs-CZ" dirty="0" smtClean="0">
                <a:solidFill>
                  <a:srgbClr val="000000"/>
                </a:solidFill>
                <a:latin typeface="+mn-lt"/>
              </a:rPr>
              <a:t>(popř. PMD)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s přepravou cestujících po jeho mimořádném zastavení, 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kromě případu, kdy během pobytu strojvedoucí neotevřel (neodjistil) centrálně zavírané dveře, o jejichž uzavření má kontrolu;</a:t>
            </a:r>
          </a:p>
          <a:p>
            <a:pPr marL="0" indent="0">
              <a:buFontTx/>
              <a:buAutoNum type="alphaLcParenR" startAt="2"/>
              <a:defRPr/>
            </a:pPr>
            <a:r>
              <a:rPr 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strojvedoucí, </a:t>
            </a: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zpozoruje-li,</a:t>
            </a:r>
            <a:r>
              <a:rPr lang="cs-CZ" sz="280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že v průjezdném průřezu koleje, po které jede nebo pojede, se nacházejí osoby; </a:t>
            </a:r>
          </a:p>
          <a:p>
            <a:pPr marL="0">
              <a:buNone/>
              <a:defRPr/>
            </a:pPr>
            <a:r>
              <a:rPr lang="cs-CZ" sz="1800" dirty="0" smtClean="0">
                <a:solidFill>
                  <a:srgbClr val="000000"/>
                </a:solidFill>
                <a:latin typeface="+mn-lt"/>
              </a:rPr>
              <a:t>(další možnosti použití této návěsti budou probrány s příslušnou látkou – např. přejezdy)</a:t>
            </a:r>
          </a:p>
          <a:p>
            <a:endParaRPr lang="pl-PL" sz="2400" dirty="0" smtClean="0"/>
          </a:p>
          <a:p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63671" y="692150"/>
            <a:ext cx="818504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- Pozor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jeden krátký zvuk lokomotivní houkačkou)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>
              <a:buFont typeface="Arial" panose="020B0604020202020204" pitchFamily="34" charset="0"/>
              <a:buChar char="—"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dává strojvedoucí vedoucího hnacího vozidla a </a:t>
            </a:r>
            <a:endParaRPr lang="cs-CZ" altLang="cs-CZ" sz="240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—"/>
            </a:pP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přikazuje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strojvedoucím činných hnacích vozidel zařazených do soupravy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snížit tažnou sílu </a:t>
            </a:r>
            <a:r>
              <a:rPr lang="cs-CZ" altLang="cs-CZ" sz="2400" dirty="0" smtClean="0">
                <a:solidFill>
                  <a:srgbClr val="000000"/>
                </a:solidFill>
                <a:latin typeface="+mn-lt"/>
              </a:rPr>
              <a:t>hnacího vozidla.</a:t>
            </a:r>
          </a:p>
          <a:p>
            <a:pPr marL="0" indent="0">
              <a:buNone/>
            </a:pPr>
            <a:endParaRPr lang="cs-CZ" altLang="cs-CZ" sz="24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00833" y="692150"/>
            <a:ext cx="834788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Zabrzděte mírně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Picture 2" descr="zabrzděte mírně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429132"/>
            <a:ext cx="7658099" cy="138176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887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tři krátké zvuky lokomotivní houkačkou) </a:t>
            </a:r>
            <a:endParaRPr lang="cs-CZ" altLang="cs-CZ" sz="2200" b="0" i="1" dirty="0" smtClean="0">
              <a:solidFill>
                <a:srgbClr val="000000"/>
              </a:solidFill>
              <a:latin typeface="+mn-lt"/>
            </a:endParaRPr>
          </a:p>
          <a:p>
            <a:pPr>
              <a:buFontTx/>
              <a:buChar char="—"/>
            </a:pP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dává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strojvedoucí vedoucího hnacího vozidla a </a:t>
            </a:r>
            <a:endParaRPr lang="cs-CZ" altLang="cs-CZ" sz="2200" dirty="0" smtClean="0">
              <a:solidFill>
                <a:srgbClr val="000000"/>
              </a:solidFill>
              <a:latin typeface="+mn-lt"/>
            </a:endParaRPr>
          </a:p>
          <a:p>
            <a:pPr>
              <a:buFontTx/>
              <a:buChar char="—"/>
            </a:pP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přikazuje </a:t>
            </a:r>
            <a:r>
              <a:rPr lang="cs-CZ" altLang="cs-CZ" sz="2200" dirty="0" smtClean="0">
                <a:solidFill>
                  <a:srgbClr val="000000"/>
                </a:solidFill>
                <a:latin typeface="+mn-lt"/>
              </a:rPr>
              <a:t>strojvedoucím činných hnacích vozidel zařazených do soupravy </a:t>
            </a:r>
            <a:r>
              <a:rPr lang="cs-CZ" altLang="cs-CZ" sz="2200" dirty="0" smtClean="0">
                <a:solidFill>
                  <a:srgbClr val="FF0000"/>
                </a:solidFill>
                <a:latin typeface="+mn-lt"/>
              </a:rPr>
              <a:t>zastavit činnost hnacího vozidla. </a:t>
            </a:r>
          </a:p>
          <a:p>
            <a:pPr>
              <a:buFontTx/>
              <a:buChar char="—"/>
            </a:pPr>
            <a:endParaRPr lang="cs-CZ" altLang="cs-CZ" sz="2200" dirty="0" smtClean="0">
              <a:solidFill>
                <a:srgbClr val="0000CC"/>
              </a:solidFill>
              <a:latin typeface="+mn-lt"/>
            </a:endParaRPr>
          </a:p>
          <a:p>
            <a:pPr>
              <a:buFontTx/>
              <a:buChar char="—"/>
            </a:pPr>
            <a:endParaRPr lang="cs-CZ" altLang="cs-CZ" sz="3600" dirty="0" smtClean="0">
              <a:solidFill>
                <a:srgbClr val="0000CC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200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Zaměstnancům </a:t>
            </a:r>
            <a:r>
              <a:rPr lang="cs-CZ" altLang="cs-CZ" sz="2200" dirty="0" smtClean="0">
                <a:solidFill>
                  <a:schemeClr val="accent3"/>
                </a:solidFill>
                <a:latin typeface="+mn-lt"/>
              </a:rPr>
              <a:t>obsluhujícím ruční brzdy přikazuje tato návěst utažení ručních brzd k zajištění stojící soupravy vozidel proti ujetí.</a:t>
            </a:r>
          </a:p>
          <a:p>
            <a:pPr marL="0" indent="0">
              <a:buNone/>
            </a:pPr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88723" y="692150"/>
            <a:ext cx="815999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Zabrzděte úplně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Picture 2" descr="zabrzděte úplně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3643313"/>
            <a:ext cx="4786313" cy="86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94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cs-CZ" altLang="cs-CZ" sz="2200" b="0" i="1" dirty="0" smtClean="0">
                <a:solidFill>
                  <a:srgbClr val="000000"/>
                </a:solidFill>
                <a:latin typeface="+mn-lt"/>
              </a:rPr>
              <a:t>jeden dlouhý a dva krátké zvuky lokomotivní houkačkou)</a:t>
            </a:r>
            <a:r>
              <a:rPr lang="cs-CZ" altLang="cs-CZ" sz="2200" b="0" dirty="0" smtClean="0">
                <a:solidFill>
                  <a:srgbClr val="000000"/>
                </a:solidFill>
                <a:latin typeface="+mn-lt"/>
              </a:rPr>
              <a:t> </a:t>
            </a:r>
            <a:endParaRPr lang="cs-CZ" altLang="cs-CZ" sz="2200" b="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dává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strojvedoucí vedoucího hnacího vozidla a </a:t>
            </a:r>
            <a:endParaRPr lang="cs-CZ" altLang="cs-CZ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přikazuje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strojvedoucím činných hnacích vozidel zařazených do soupravy zvýšit tažnou sílu hnacího vozidla. </a:t>
            </a:r>
            <a:endParaRPr lang="cs-CZ" altLang="cs-CZ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Zaměstnancům 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obsluhujícím ruční brzdy přikazuje tato návěst úplné povolení ručních brzd</a:t>
            </a:r>
            <a:r>
              <a:rPr lang="cs-CZ" altLang="cs-CZ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altLang="cs-CZ" sz="220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2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20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2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Touto </a:t>
            </a: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návěstí musí strojvedoucí vedoucího hnacího vozidla jedoucího vlaku v ŽST </a:t>
            </a:r>
            <a:r>
              <a:rPr lang="cs-CZ" altLang="cs-CZ" sz="2400" dirty="0" smtClean="0">
                <a:solidFill>
                  <a:schemeClr val="tx2"/>
                </a:solidFill>
                <a:latin typeface="+mn-lt"/>
              </a:rPr>
              <a:t>potvrdit převzetí pokynu návěsti Odjezd.</a:t>
            </a: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63463" y="692473"/>
            <a:ext cx="828500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Povolte brzdy úplně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6" name="Picture 2" descr="povolte brzdy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087" y="3510220"/>
            <a:ext cx="7753827" cy="13990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95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i="1" dirty="0" smtClean="0">
                <a:solidFill>
                  <a:srgbClr val="000000"/>
                </a:solidFill>
              </a:rPr>
              <a:t>(</a:t>
            </a:r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skupina dlouhého a dvou krátkých zvuků, </a:t>
            </a:r>
            <a:r>
              <a:rPr lang="cs-CZ" altLang="cs-CZ" sz="2400" i="1" dirty="0" smtClean="0">
                <a:solidFill>
                  <a:schemeClr val="tx2"/>
                </a:solidFill>
                <a:latin typeface="+mn-lt"/>
              </a:rPr>
              <a:t>opakovaná nejméně po dobu jedné minuty </a:t>
            </a:r>
            <a:r>
              <a:rPr lang="cs-CZ" altLang="cs-CZ" sz="2400" b="0" i="1" dirty="0" smtClean="0">
                <a:solidFill>
                  <a:srgbClr val="000000"/>
                </a:solidFill>
                <a:latin typeface="+mn-lt"/>
              </a:rPr>
              <a:t>lokomotivní houkačkou)</a:t>
            </a:r>
            <a:r>
              <a:rPr lang="cs-CZ" altLang="cs-CZ" sz="2400" b="0" dirty="0" smtClean="0">
                <a:solidFill>
                  <a:srgbClr val="000000"/>
                </a:solidFill>
                <a:latin typeface="+mn-lt"/>
              </a:rPr>
              <a:t> </a:t>
            </a:r>
            <a:endParaRPr lang="cs-CZ" alt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alt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accent3"/>
                </a:solidFill>
                <a:latin typeface="+mn-lt"/>
              </a:rPr>
              <a:t>upozorňuje zaměstnance na požár.</a:t>
            </a:r>
          </a:p>
          <a:p>
            <a:pPr marL="0" indent="0">
              <a:buNone/>
            </a:pPr>
            <a:endParaRPr lang="cs-CZ" sz="2400" b="0" dirty="0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algn="ctr"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01041" y="692473"/>
            <a:ext cx="824742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Požární poplach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6" name="Picture 2" descr="požární poplach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087" y="4048261"/>
            <a:ext cx="7753826" cy="13990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70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ZDC">
      <a:dk1>
        <a:srgbClr val="002B59"/>
      </a:dk1>
      <a:lt1>
        <a:srgbClr val="FFFFFF"/>
      </a:lt1>
      <a:dk2>
        <a:srgbClr val="FF5200"/>
      </a:dk2>
      <a:lt2>
        <a:srgbClr val="FFFFFF"/>
      </a:lt2>
      <a:accent1>
        <a:srgbClr val="002B59"/>
      </a:accent1>
      <a:accent2>
        <a:srgbClr val="FF5200"/>
      </a:accent2>
      <a:accent3>
        <a:srgbClr val="00A1E0"/>
      </a:accent3>
      <a:accent4>
        <a:srgbClr val="737373"/>
      </a:accent4>
      <a:accent5>
        <a:srgbClr val="82BC00"/>
      </a:accent5>
      <a:accent6>
        <a:srgbClr val="34A49A"/>
      </a:accent6>
      <a:hlink>
        <a:srgbClr val="002B59"/>
      </a:hlink>
      <a:folHlink>
        <a:srgbClr val="737373"/>
      </a:folHlink>
    </a:clrScheme>
    <a:fontScheme name="SZD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 w="12700">
          <a:solidFill>
            <a:schemeClr val="accent3"/>
          </a:solidFill>
        </a:ln>
      </a:spPr>
      <a:bodyPr lIns="72000" tIns="54000" rIns="72000" bIns="72000" rtlCol="0" anchor="t" anchorCtr="0"/>
      <a:lstStyle>
        <a:defPPr algn="l">
          <a:defRPr sz="15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tIns="0" rIns="0" bIns="0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8DDC52BD08C74A84BD722897D47355" ma:contentTypeVersion="7" ma:contentTypeDescription="Vytvořit nový dokument" ma:contentTypeScope="" ma:versionID="0091792794118dfa8380e63db8c156dc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e50c54431dbdc2c5f53f82dc5678a903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URL" minOccurs="0"/>
                <xsd:element ref="ns2:_Source" minOccurs="0"/>
                <xsd:element ref="ns2:_RightsManagement" minOccurs="0"/>
                <xsd:element ref="ns2:_Cover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URL" ma:index="8" nillable="true" ma:displayName="Adresa 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9" nillable="true" ma:displayName="Zdroj" ma:description="Odkazy na prostředky, z nichž byl tento prostředek odvozen" ma:internalName="_Source">
      <xsd:simpleType>
        <xsd:restriction base="dms:Note"/>
      </xsd:simpleType>
    </xsd:element>
    <xsd:element name="_RightsManagement" ma:index="10" nillable="true" ma:displayName="Správa práv" ma:description="Informace o právech souvisejících s tímto prostředkem" ma:internalName="_RightsManagement">
      <xsd:simpleType>
        <xsd:restriction base="dms:Note"/>
      </xsd:simpleType>
    </xsd:element>
    <xsd:element name="_Coverage" ma:index="11" nillable="true" ma:displayName="Pokrytí" ma:description="Rozsah" ma:internalName="_Coverag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12" ma:displayName="Kate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Source xmlns="http://schemas.microsoft.com/sharepoint/v3/fields" xsi:nil="true"/>
    <URL xmlns="http://schemas.microsoft.com/sharepoint/v3">
      <Url xsi:nil="true"/>
      <Description xsi:nil="true"/>
    </URL>
    <_Coverage xmlns="http://schemas.microsoft.com/sharepoint/v3/fields" xsi:nil="true"/>
    <_RightsManagemen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4939EEF-7259-4ECB-84A6-E45B51B64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59EBA81-4619-49EE-8D72-F07849EBE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AAD1DE-51B7-4A5F-8043-3FCA5BC59FF5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sharepoint/v3"/>
    <ds:schemaRef ds:uri="http://purl.org/dc/terms/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1450</Words>
  <Application>Microsoft Office PowerPoint</Application>
  <PresentationFormat>Předvádění na obrazovce (4:3)</PresentationFormat>
  <Paragraphs>301</Paragraphs>
  <Slides>44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Office Theme</vt:lpstr>
      <vt:lpstr>Sledování jízdy vozidel Návěsti na vozidlech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Správa železnic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Dlouhý název  příslušné prezentace</dc:title>
  <dc:creator>Mulačová Lenka, Ing.</dc:creator>
  <cp:lastModifiedBy>Mulačová Lenka, Ing.</cp:lastModifiedBy>
  <cp:revision>56</cp:revision>
  <dcterms:created xsi:type="dcterms:W3CDTF">2018-05-24T14:44:43Z</dcterms:created>
  <dcterms:modified xsi:type="dcterms:W3CDTF">2020-01-23T20:03:23Z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0x010100D68DDC52BD08C74A84BD722897D47355</vt:lpwstr>
  </property>
</Properties>
</file>