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1"/>
  </p:notesMasterIdLst>
  <p:sldIdLst>
    <p:sldId id="319" r:id="rId5"/>
    <p:sldId id="511" r:id="rId6"/>
    <p:sldId id="512" r:id="rId7"/>
    <p:sldId id="513" r:id="rId8"/>
    <p:sldId id="537" r:id="rId9"/>
    <p:sldId id="514" r:id="rId10"/>
    <p:sldId id="515" r:id="rId11"/>
    <p:sldId id="516" r:id="rId12"/>
    <p:sldId id="517" r:id="rId13"/>
    <p:sldId id="518" r:id="rId14"/>
    <p:sldId id="519" r:id="rId15"/>
    <p:sldId id="520" r:id="rId16"/>
    <p:sldId id="521" r:id="rId17"/>
    <p:sldId id="522" r:id="rId18"/>
    <p:sldId id="523" r:id="rId19"/>
    <p:sldId id="524" r:id="rId20"/>
    <p:sldId id="525" r:id="rId21"/>
    <p:sldId id="526" r:id="rId22"/>
    <p:sldId id="527" r:id="rId23"/>
    <p:sldId id="528" r:id="rId24"/>
    <p:sldId id="532" r:id="rId25"/>
    <p:sldId id="533" r:id="rId26"/>
    <p:sldId id="534" r:id="rId27"/>
    <p:sldId id="535" r:id="rId28"/>
    <p:sldId id="536" r:id="rId29"/>
    <p:sldId id="336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273">
          <p15:clr>
            <a:srgbClr val="A4A3A4"/>
          </p15:clr>
        </p15:guide>
        <p15:guide id="3" orient="horz" pos="4125">
          <p15:clr>
            <a:srgbClr val="A4A3A4"/>
          </p15:clr>
        </p15:guide>
        <p15:guide id="5" orient="horz" pos="3822">
          <p15:clr>
            <a:srgbClr val="A4A3A4"/>
          </p15:clr>
        </p15:guide>
        <p15:guide id="6" orient="horz" pos="951">
          <p15:clr>
            <a:srgbClr val="A4A3A4"/>
          </p15:clr>
        </p15:guide>
        <p15:guide id="7" pos="2880">
          <p15:clr>
            <a:srgbClr val="A4A3A4"/>
          </p15:clr>
        </p15:guide>
        <p15:guide id="8" pos="313">
          <p15:clr>
            <a:srgbClr val="A4A3A4"/>
          </p15:clr>
        </p15:guide>
        <p15:guide id="9" pos="5451">
          <p15:clr>
            <a:srgbClr val="A4A3A4"/>
          </p15:clr>
        </p15:guide>
        <p15:guide id="10" pos="2049">
          <p15:clr>
            <a:srgbClr val="A4A3A4"/>
          </p15:clr>
        </p15:guide>
        <p15:guide id="11" pos="3711">
          <p15:clr>
            <a:srgbClr val="A4A3A4"/>
          </p15:clr>
        </p15:guide>
        <p15:guide id="12" pos="3864">
          <p15:clr>
            <a:srgbClr val="A4A3A4"/>
          </p15:clr>
        </p15:guide>
        <p15:guide id="13" pos="2801">
          <p15:clr>
            <a:srgbClr val="A4A3A4"/>
          </p15:clr>
        </p15:guide>
        <p15:guide id="14" pos="2959">
          <p15:clr>
            <a:srgbClr val="A4A3A4"/>
          </p15:clr>
        </p15:guide>
        <p15:guide id="15" pos="1896">
          <p15:clr>
            <a:srgbClr val="A4A3A4"/>
          </p15:clr>
        </p15:guide>
        <p15:guide id="16" orient="horz" pos="34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182C228D-DB82-498E-97C7-A9C4409E5F8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82C228D-DB82-498E-97C7-A9C4409E5F8C}" styleName="SZDC Tab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7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7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381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solidFill>
            <a:schemeClr val="accent3">
              <a:alpha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204"/>
      </p:cViewPr>
      <p:guideLst>
        <p:guide orient="horz" pos="2160"/>
        <p:guide orient="horz" pos="273"/>
        <p:guide orient="horz" pos="4125"/>
        <p:guide orient="horz" pos="3822"/>
        <p:guide orient="horz" pos="951"/>
        <p:guide orient="horz" pos="3444"/>
        <p:guide pos="2880"/>
        <p:guide pos="313"/>
        <p:guide pos="5451"/>
        <p:guide pos="2049"/>
        <p:guide pos="3711"/>
        <p:guide pos="3864"/>
        <p:guide pos="2801"/>
        <p:guide pos="2959"/>
        <p:guide pos="18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26000" cy="126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8D279-CB39-4E49-B4C4-534702CDECCA}" type="datetimeFigureOut">
              <a:rPr lang="cs-CZ" smtClean="0"/>
              <a:pPr/>
              <a:t>25.1.2020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E2BAC-C39F-4556-A179-5451CF6BF0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25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6887" y="4059080"/>
            <a:ext cx="8156575" cy="1134144"/>
          </a:xfrm>
        </p:spPr>
        <p:txBody>
          <a:bodyPr anchor="b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7" y="3429000"/>
            <a:ext cx="8156575" cy="378048"/>
          </a:xfrm>
        </p:spPr>
        <p:txBody>
          <a:bodyPr anchor="b" anchorCtr="0"/>
          <a:lstStyle>
            <a:lvl1pPr marL="252000" indent="-252000" algn="l">
              <a:buClrTx/>
              <a:buFont typeface="Verdana" pitchFamily="34" charset="0"/>
              <a:buChar char="—"/>
              <a:defRPr sz="1500" b="1">
                <a:solidFill>
                  <a:schemeClr val="accent3"/>
                </a:solidFill>
              </a:defRPr>
            </a:lvl1pPr>
            <a:lvl2pPr marL="504000" indent="-252000" algn="l">
              <a:buClrTx/>
              <a:buFont typeface="Verdana" pitchFamily="34" charset="0"/>
              <a:buChar char="—"/>
              <a:defRPr sz="1500">
                <a:solidFill>
                  <a:schemeClr val="accent3"/>
                </a:solidFill>
              </a:defRPr>
            </a:lvl2pPr>
            <a:lvl3pPr marL="75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3pPr>
            <a:lvl4pPr marL="97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4pPr>
            <a:lvl5pPr marL="1188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5pPr>
            <a:lvl6pPr marL="1404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6pPr>
            <a:lvl7pPr marL="1620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7pPr>
            <a:lvl8pPr marL="183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8pPr>
            <a:lvl9pPr marL="205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96888" y="5571272"/>
            <a:ext cx="8156575" cy="496152"/>
          </a:xfrm>
        </p:spPr>
        <p:txBody>
          <a:bodyPr anchor="t" anchorCtr="0"/>
          <a:lstStyle>
            <a:lvl1pPr marL="252000" indent="-252000">
              <a:buClrTx/>
              <a:defRPr sz="1500" b="0">
                <a:solidFill>
                  <a:schemeClr val="tx1"/>
                </a:solidFill>
              </a:defRPr>
            </a:lvl1pPr>
            <a:lvl2pPr marL="468000" indent="-216000">
              <a:buClrTx/>
              <a:defRPr sz="1100" b="0">
                <a:solidFill>
                  <a:schemeClr val="tx1"/>
                </a:solidFill>
              </a:defRPr>
            </a:lvl2pPr>
            <a:lvl3pPr marL="684000" indent="-216000">
              <a:buClrTx/>
              <a:defRPr sz="1100" b="0">
                <a:solidFill>
                  <a:schemeClr val="tx1"/>
                </a:solidFill>
              </a:defRPr>
            </a:lvl3pPr>
            <a:lvl4pPr marL="936000" indent="-216000">
              <a:buClrTx/>
              <a:defRPr sz="1100" b="0">
                <a:solidFill>
                  <a:schemeClr val="tx1"/>
                </a:solidFill>
              </a:defRPr>
            </a:lvl4pPr>
            <a:lvl5pPr marL="1188000" indent="-216000">
              <a:buClrTx/>
              <a:defRPr sz="1100" b="0">
                <a:solidFill>
                  <a:schemeClr val="tx1"/>
                </a:solidFill>
              </a:defRPr>
            </a:lvl5pPr>
            <a:lvl6pPr marL="1404000" indent="-216000">
              <a:buClrTx/>
              <a:defRPr sz="1100" b="0">
                <a:solidFill>
                  <a:schemeClr val="tx1"/>
                </a:solidFill>
              </a:defRPr>
            </a:lvl6pPr>
            <a:lvl7pPr marL="1620000" indent="-216000">
              <a:buClrTx/>
              <a:defRPr sz="1100" b="0">
                <a:solidFill>
                  <a:schemeClr val="tx1"/>
                </a:solidFill>
              </a:defRPr>
            </a:lvl7pPr>
            <a:lvl8pPr marL="1836000" indent="-216000">
              <a:buClrTx/>
              <a:defRPr sz="1100" b="0">
                <a:solidFill>
                  <a:schemeClr val="tx1"/>
                </a:solidFill>
              </a:defRPr>
            </a:lvl8pPr>
            <a:lvl9pPr marL="2052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D484C998-8052-416B-AE91-0AB37A28D1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432000"/>
            <a:ext cx="1713673" cy="63568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- Print (Ec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7936" y="1509712"/>
            <a:ext cx="4585526" cy="1919288"/>
          </a:xfrm>
        </p:spPr>
        <p:txBody>
          <a:bodyPr anchor="t" anchorCtr="0"/>
          <a:lstStyle>
            <a:lvl1pPr marL="252000" indent="-252000" algn="r">
              <a:buClrTx/>
              <a:buFont typeface="Verdana" pitchFamily="34" charset="0"/>
              <a:buChar char="—"/>
              <a:defRPr sz="1500" b="1">
                <a:solidFill>
                  <a:schemeClr val="bg1"/>
                </a:solidFill>
              </a:defRPr>
            </a:lvl1pPr>
            <a:lvl2pPr marL="504000" indent="-252000" algn="r">
              <a:buClrTx/>
              <a:buFont typeface="Verdana" pitchFamily="34" charset="0"/>
              <a:buChar char="—"/>
              <a:defRPr sz="1500" b="0">
                <a:solidFill>
                  <a:schemeClr val="bg1"/>
                </a:solidFill>
              </a:defRPr>
            </a:lvl2pPr>
            <a:lvl3pPr marL="756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3pPr>
            <a:lvl4pPr marL="972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4pPr>
            <a:lvl5pPr marL="1188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5pPr>
            <a:lvl6pPr marL="1404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6pPr>
            <a:lvl7pPr marL="1620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7pPr>
            <a:lvl8pPr marL="1836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8pPr>
            <a:lvl9pPr marL="2052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067936" y="357188"/>
            <a:ext cx="4585527" cy="803524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93712" y="5570625"/>
            <a:ext cx="8156575" cy="496800"/>
          </a:xfrm>
        </p:spPr>
        <p:txBody>
          <a:bodyPr anchor="t" anchorCtr="0"/>
          <a:lstStyle>
            <a:lvl1pPr marL="216000" indent="-216000">
              <a:buClrTx/>
              <a:defRPr sz="1100" b="0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F4891A1E-0827-4DD5-99F4-29F0EDDEA2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432000"/>
            <a:ext cx="1713673" cy="63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500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4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4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3960812" cy="3603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2411760" y="692473"/>
            <a:ext cx="6336704" cy="50427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800" b="0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5"/>
          </p:nvPr>
        </p:nvSpPr>
        <p:spPr>
          <a:xfrm>
            <a:off x="6686550" y="630872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CA1DB8-D73E-4115-AD21-8C75BC5BFE9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48223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rint (Ec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6887" y="4059080"/>
            <a:ext cx="8156575" cy="1134144"/>
          </a:xfrm>
        </p:spPr>
        <p:txBody>
          <a:bodyPr anchor="b" anchorCtr="0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7" y="3429000"/>
            <a:ext cx="8156575" cy="378048"/>
          </a:xfrm>
        </p:spPr>
        <p:txBody>
          <a:bodyPr anchor="b" anchorCtr="0"/>
          <a:lstStyle>
            <a:lvl1pPr marL="252000" indent="-252000" algn="l">
              <a:buClrTx/>
              <a:buFont typeface="Verdana" pitchFamily="34" charset="0"/>
              <a:buChar char="—"/>
              <a:defRPr sz="1500" b="1">
                <a:solidFill>
                  <a:schemeClr val="accent3"/>
                </a:solidFill>
              </a:defRPr>
            </a:lvl1pPr>
            <a:lvl2pPr marL="504000" indent="-252000" algn="l">
              <a:buClrTx/>
              <a:buFont typeface="Verdana" pitchFamily="34" charset="0"/>
              <a:buChar char="—"/>
              <a:defRPr sz="1500">
                <a:solidFill>
                  <a:schemeClr val="accent3"/>
                </a:solidFill>
              </a:defRPr>
            </a:lvl2pPr>
            <a:lvl3pPr marL="75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3pPr>
            <a:lvl4pPr marL="97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4pPr>
            <a:lvl5pPr marL="1188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5pPr>
            <a:lvl6pPr marL="1404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6pPr>
            <a:lvl7pPr marL="1620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7pPr>
            <a:lvl8pPr marL="183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8pPr>
            <a:lvl9pPr marL="205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96888" y="5571272"/>
            <a:ext cx="8156575" cy="496152"/>
          </a:xfrm>
        </p:spPr>
        <p:txBody>
          <a:bodyPr anchor="t" anchorCtr="0"/>
          <a:lstStyle>
            <a:lvl1pPr marL="252000" indent="-252000">
              <a:buClrTx/>
              <a:defRPr sz="1500" b="0">
                <a:solidFill>
                  <a:schemeClr val="tx1"/>
                </a:solidFill>
              </a:defRPr>
            </a:lvl1pPr>
            <a:lvl2pPr marL="468000" indent="-216000">
              <a:buClrTx/>
              <a:defRPr sz="1100" b="0">
                <a:solidFill>
                  <a:schemeClr val="tx1"/>
                </a:solidFill>
              </a:defRPr>
            </a:lvl2pPr>
            <a:lvl3pPr marL="684000" indent="-216000">
              <a:buClrTx/>
              <a:defRPr sz="1100" b="0">
                <a:solidFill>
                  <a:schemeClr val="tx1"/>
                </a:solidFill>
              </a:defRPr>
            </a:lvl3pPr>
            <a:lvl4pPr marL="936000" indent="-216000">
              <a:buClrTx/>
              <a:defRPr sz="1100" b="0">
                <a:solidFill>
                  <a:schemeClr val="tx1"/>
                </a:solidFill>
              </a:defRPr>
            </a:lvl4pPr>
            <a:lvl5pPr marL="1188000" indent="-216000">
              <a:buClrTx/>
              <a:defRPr sz="1100" b="0">
                <a:solidFill>
                  <a:schemeClr val="tx1"/>
                </a:solidFill>
              </a:defRPr>
            </a:lvl5pPr>
            <a:lvl6pPr marL="1404000" indent="-216000">
              <a:buClrTx/>
              <a:defRPr sz="1100" b="0">
                <a:solidFill>
                  <a:schemeClr val="tx1"/>
                </a:solidFill>
              </a:defRPr>
            </a:lvl6pPr>
            <a:lvl7pPr marL="1620000" indent="-216000">
              <a:buClrTx/>
              <a:defRPr sz="1100" b="0">
                <a:solidFill>
                  <a:schemeClr val="tx1"/>
                </a:solidFill>
              </a:defRPr>
            </a:lvl7pPr>
            <a:lvl8pPr marL="1836000" indent="-216000">
              <a:buClrTx/>
              <a:defRPr sz="1100" b="0">
                <a:solidFill>
                  <a:schemeClr val="tx1"/>
                </a:solidFill>
              </a:defRPr>
            </a:lvl8pPr>
            <a:lvl9pPr marL="2052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B9573AE-0377-40D9-BDA9-DF8523212B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432000"/>
            <a:ext cx="1713673" cy="63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4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1509713"/>
            <a:ext cx="8156575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dirty="0"/>
              <a:t>Dlouhý název příslušné prezentace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1509713"/>
            <a:ext cx="5394325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134100" y="1509713"/>
            <a:ext cx="2519363" cy="40608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 dirty="0"/>
              <a:t>Dlouhý název příslušné prezentace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9" y="1509713"/>
            <a:ext cx="3949700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Dlouhý název příslušné prezentace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97414" y="1509713"/>
            <a:ext cx="3956050" cy="4060825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3429000"/>
            <a:ext cx="8156575" cy="21422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Dlouhý název příslušné prezentace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134100" y="1509713"/>
            <a:ext cx="2519363" cy="1692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252788" y="1509713"/>
            <a:ext cx="2638425" cy="1692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96889" y="1509713"/>
            <a:ext cx="2513012" cy="169200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/ 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-460" y="-2383"/>
            <a:ext cx="9146841" cy="5467351"/>
          </a:xfrm>
          <a:custGeom>
            <a:avLst/>
            <a:gdLst>
              <a:gd name="connsiteX0" fmla="*/ 0 w 9144000"/>
              <a:gd name="connsiteY0" fmla="*/ 1366837 h 5467349"/>
              <a:gd name="connsiteX1" fmla="*/ 1366837 w 9144000"/>
              <a:gd name="connsiteY1" fmla="*/ 1366837 h 5467349"/>
              <a:gd name="connsiteX2" fmla="*/ 1366837 w 9144000"/>
              <a:gd name="connsiteY2" fmla="*/ 0 h 5467349"/>
              <a:gd name="connsiteX3" fmla="*/ 7777163 w 9144000"/>
              <a:gd name="connsiteY3" fmla="*/ 0 h 5467349"/>
              <a:gd name="connsiteX4" fmla="*/ 7777163 w 9144000"/>
              <a:gd name="connsiteY4" fmla="*/ 1366837 h 5467349"/>
              <a:gd name="connsiteX5" fmla="*/ 9144000 w 9144000"/>
              <a:gd name="connsiteY5" fmla="*/ 1366837 h 5467349"/>
              <a:gd name="connsiteX6" fmla="*/ 9144000 w 9144000"/>
              <a:gd name="connsiteY6" fmla="*/ 4100512 h 5467349"/>
              <a:gd name="connsiteX7" fmla="*/ 7777163 w 9144000"/>
              <a:gd name="connsiteY7" fmla="*/ 4100512 h 5467349"/>
              <a:gd name="connsiteX8" fmla="*/ 7777163 w 9144000"/>
              <a:gd name="connsiteY8" fmla="*/ 5467349 h 5467349"/>
              <a:gd name="connsiteX9" fmla="*/ 1366837 w 9144000"/>
              <a:gd name="connsiteY9" fmla="*/ 5467349 h 5467349"/>
              <a:gd name="connsiteX10" fmla="*/ 1366837 w 9144000"/>
              <a:gd name="connsiteY10" fmla="*/ 4100512 h 5467349"/>
              <a:gd name="connsiteX11" fmla="*/ 0 w 9144000"/>
              <a:gd name="connsiteY11" fmla="*/ 4100512 h 5467349"/>
              <a:gd name="connsiteX12" fmla="*/ 0 w 9144000"/>
              <a:gd name="connsiteY12" fmla="*/ 1366837 h 5467349"/>
              <a:gd name="connsiteX0" fmla="*/ 4763 w 9148763"/>
              <a:gd name="connsiteY0" fmla="*/ 1366837 h 5467349"/>
              <a:gd name="connsiteX1" fmla="*/ 0 w 9148763"/>
              <a:gd name="connsiteY1" fmla="*/ 1099 h 5467349"/>
              <a:gd name="connsiteX2" fmla="*/ 1371600 w 9148763"/>
              <a:gd name="connsiteY2" fmla="*/ 0 h 5467349"/>
              <a:gd name="connsiteX3" fmla="*/ 7781926 w 9148763"/>
              <a:gd name="connsiteY3" fmla="*/ 0 h 5467349"/>
              <a:gd name="connsiteX4" fmla="*/ 7781926 w 9148763"/>
              <a:gd name="connsiteY4" fmla="*/ 1366837 h 5467349"/>
              <a:gd name="connsiteX5" fmla="*/ 9148763 w 9148763"/>
              <a:gd name="connsiteY5" fmla="*/ 1366837 h 5467349"/>
              <a:gd name="connsiteX6" fmla="*/ 9148763 w 9148763"/>
              <a:gd name="connsiteY6" fmla="*/ 4100512 h 5467349"/>
              <a:gd name="connsiteX7" fmla="*/ 7781926 w 9148763"/>
              <a:gd name="connsiteY7" fmla="*/ 4100512 h 5467349"/>
              <a:gd name="connsiteX8" fmla="*/ 7781926 w 9148763"/>
              <a:gd name="connsiteY8" fmla="*/ 5467349 h 5467349"/>
              <a:gd name="connsiteX9" fmla="*/ 1371600 w 9148763"/>
              <a:gd name="connsiteY9" fmla="*/ 5467349 h 5467349"/>
              <a:gd name="connsiteX10" fmla="*/ 1371600 w 9148763"/>
              <a:gd name="connsiteY10" fmla="*/ 4100512 h 5467349"/>
              <a:gd name="connsiteX11" fmla="*/ 4763 w 9148763"/>
              <a:gd name="connsiteY11" fmla="*/ 4100512 h 5467349"/>
              <a:gd name="connsiteX12" fmla="*/ 4763 w 9148763"/>
              <a:gd name="connsiteY12" fmla="*/ 1366837 h 5467349"/>
              <a:gd name="connsiteX0" fmla="*/ 33 w 9144033"/>
              <a:gd name="connsiteY0" fmla="*/ 1366837 h 5467349"/>
              <a:gd name="connsiteX1" fmla="*/ 54802 w 9144033"/>
              <a:gd name="connsiteY1" fmla="*/ 39199 h 5467349"/>
              <a:gd name="connsiteX2" fmla="*/ 1366870 w 9144033"/>
              <a:gd name="connsiteY2" fmla="*/ 0 h 5467349"/>
              <a:gd name="connsiteX3" fmla="*/ 7777196 w 9144033"/>
              <a:gd name="connsiteY3" fmla="*/ 0 h 5467349"/>
              <a:gd name="connsiteX4" fmla="*/ 7777196 w 9144033"/>
              <a:gd name="connsiteY4" fmla="*/ 1366837 h 5467349"/>
              <a:gd name="connsiteX5" fmla="*/ 9144033 w 9144033"/>
              <a:gd name="connsiteY5" fmla="*/ 1366837 h 5467349"/>
              <a:gd name="connsiteX6" fmla="*/ 9144033 w 9144033"/>
              <a:gd name="connsiteY6" fmla="*/ 4100512 h 5467349"/>
              <a:gd name="connsiteX7" fmla="*/ 7777196 w 9144033"/>
              <a:gd name="connsiteY7" fmla="*/ 4100512 h 5467349"/>
              <a:gd name="connsiteX8" fmla="*/ 7777196 w 9144033"/>
              <a:gd name="connsiteY8" fmla="*/ 5467349 h 5467349"/>
              <a:gd name="connsiteX9" fmla="*/ 1366870 w 9144033"/>
              <a:gd name="connsiteY9" fmla="*/ 5467349 h 5467349"/>
              <a:gd name="connsiteX10" fmla="*/ 1366870 w 9144033"/>
              <a:gd name="connsiteY10" fmla="*/ 4100512 h 5467349"/>
              <a:gd name="connsiteX11" fmla="*/ 33 w 9144033"/>
              <a:gd name="connsiteY11" fmla="*/ 4100512 h 5467349"/>
              <a:gd name="connsiteX12" fmla="*/ 33 w 9144033"/>
              <a:gd name="connsiteY12" fmla="*/ 1366837 h 5467349"/>
              <a:gd name="connsiteX0" fmla="*/ 458 w 9144458"/>
              <a:gd name="connsiteY0" fmla="*/ 1368119 h 5468631"/>
              <a:gd name="connsiteX1" fmla="*/ 458 w 9144458"/>
              <a:gd name="connsiteY1" fmla="*/ 0 h 5468631"/>
              <a:gd name="connsiteX2" fmla="*/ 1367295 w 9144458"/>
              <a:gd name="connsiteY2" fmla="*/ 1282 h 5468631"/>
              <a:gd name="connsiteX3" fmla="*/ 7777621 w 9144458"/>
              <a:gd name="connsiteY3" fmla="*/ 1282 h 5468631"/>
              <a:gd name="connsiteX4" fmla="*/ 7777621 w 9144458"/>
              <a:gd name="connsiteY4" fmla="*/ 1368119 h 5468631"/>
              <a:gd name="connsiteX5" fmla="*/ 9144458 w 9144458"/>
              <a:gd name="connsiteY5" fmla="*/ 1368119 h 5468631"/>
              <a:gd name="connsiteX6" fmla="*/ 9144458 w 9144458"/>
              <a:gd name="connsiteY6" fmla="*/ 4101794 h 5468631"/>
              <a:gd name="connsiteX7" fmla="*/ 7777621 w 9144458"/>
              <a:gd name="connsiteY7" fmla="*/ 4101794 h 5468631"/>
              <a:gd name="connsiteX8" fmla="*/ 7777621 w 9144458"/>
              <a:gd name="connsiteY8" fmla="*/ 5468631 h 5468631"/>
              <a:gd name="connsiteX9" fmla="*/ 1367295 w 9144458"/>
              <a:gd name="connsiteY9" fmla="*/ 5468631 h 5468631"/>
              <a:gd name="connsiteX10" fmla="*/ 1367295 w 9144458"/>
              <a:gd name="connsiteY10" fmla="*/ 4101794 h 5468631"/>
              <a:gd name="connsiteX11" fmla="*/ 458 w 9144458"/>
              <a:gd name="connsiteY11" fmla="*/ 4101794 h 5468631"/>
              <a:gd name="connsiteX12" fmla="*/ 458 w 9144458"/>
              <a:gd name="connsiteY12" fmla="*/ 1368119 h 5468631"/>
              <a:gd name="connsiteX0" fmla="*/ 458 w 9146840"/>
              <a:gd name="connsiteY0" fmla="*/ 1369219 h 5469731"/>
              <a:gd name="connsiteX1" fmla="*/ 458 w 9146840"/>
              <a:gd name="connsiteY1" fmla="*/ 1100 h 5469731"/>
              <a:gd name="connsiteX2" fmla="*/ 1367295 w 9146840"/>
              <a:gd name="connsiteY2" fmla="*/ 2382 h 5469731"/>
              <a:gd name="connsiteX3" fmla="*/ 7777621 w 9146840"/>
              <a:gd name="connsiteY3" fmla="*/ 2382 h 5469731"/>
              <a:gd name="connsiteX4" fmla="*/ 9146840 w 9146840"/>
              <a:gd name="connsiteY4" fmla="*/ 0 h 5469731"/>
              <a:gd name="connsiteX5" fmla="*/ 9144458 w 9146840"/>
              <a:gd name="connsiteY5" fmla="*/ 1369219 h 5469731"/>
              <a:gd name="connsiteX6" fmla="*/ 9144458 w 9146840"/>
              <a:gd name="connsiteY6" fmla="*/ 4102894 h 5469731"/>
              <a:gd name="connsiteX7" fmla="*/ 7777621 w 9146840"/>
              <a:gd name="connsiteY7" fmla="*/ 4102894 h 5469731"/>
              <a:gd name="connsiteX8" fmla="*/ 7777621 w 9146840"/>
              <a:gd name="connsiteY8" fmla="*/ 5469731 h 5469731"/>
              <a:gd name="connsiteX9" fmla="*/ 1367295 w 9146840"/>
              <a:gd name="connsiteY9" fmla="*/ 5469731 h 5469731"/>
              <a:gd name="connsiteX10" fmla="*/ 1367295 w 9146840"/>
              <a:gd name="connsiteY10" fmla="*/ 4102894 h 5469731"/>
              <a:gd name="connsiteX11" fmla="*/ 458 w 9146840"/>
              <a:gd name="connsiteY11" fmla="*/ 4102894 h 5469731"/>
              <a:gd name="connsiteX12" fmla="*/ 458 w 9146840"/>
              <a:gd name="connsiteY12" fmla="*/ 1369219 h 5469731"/>
              <a:gd name="connsiteX0" fmla="*/ 458 w 9146840"/>
              <a:gd name="connsiteY0" fmla="*/ 1369219 h 5469731"/>
              <a:gd name="connsiteX1" fmla="*/ 458 w 9146840"/>
              <a:gd name="connsiteY1" fmla="*/ 1100 h 5469731"/>
              <a:gd name="connsiteX2" fmla="*/ 1367295 w 9146840"/>
              <a:gd name="connsiteY2" fmla="*/ 2382 h 5469731"/>
              <a:gd name="connsiteX3" fmla="*/ 7777621 w 9146840"/>
              <a:gd name="connsiteY3" fmla="*/ 2382 h 5469731"/>
              <a:gd name="connsiteX4" fmla="*/ 9146840 w 9146840"/>
              <a:gd name="connsiteY4" fmla="*/ 0 h 5469731"/>
              <a:gd name="connsiteX5" fmla="*/ 9144458 w 9146840"/>
              <a:gd name="connsiteY5" fmla="*/ 1369219 h 5469731"/>
              <a:gd name="connsiteX6" fmla="*/ 9144458 w 9146840"/>
              <a:gd name="connsiteY6" fmla="*/ 4102894 h 5469731"/>
              <a:gd name="connsiteX7" fmla="*/ 7777621 w 9146840"/>
              <a:gd name="connsiteY7" fmla="*/ 4102894 h 5469731"/>
              <a:gd name="connsiteX8" fmla="*/ 7777621 w 9146840"/>
              <a:gd name="connsiteY8" fmla="*/ 5360194 h 5469731"/>
              <a:gd name="connsiteX9" fmla="*/ 1367295 w 9146840"/>
              <a:gd name="connsiteY9" fmla="*/ 5469731 h 5469731"/>
              <a:gd name="connsiteX10" fmla="*/ 1367295 w 9146840"/>
              <a:gd name="connsiteY10" fmla="*/ 4102894 h 5469731"/>
              <a:gd name="connsiteX11" fmla="*/ 458 w 9146840"/>
              <a:gd name="connsiteY11" fmla="*/ 4102894 h 5469731"/>
              <a:gd name="connsiteX12" fmla="*/ 458 w 9146840"/>
              <a:gd name="connsiteY12" fmla="*/ 1369219 h 5469731"/>
              <a:gd name="connsiteX0" fmla="*/ 458 w 9146840"/>
              <a:gd name="connsiteY0" fmla="*/ 1369219 h 5360194"/>
              <a:gd name="connsiteX1" fmla="*/ 458 w 9146840"/>
              <a:gd name="connsiteY1" fmla="*/ 1100 h 5360194"/>
              <a:gd name="connsiteX2" fmla="*/ 1367295 w 9146840"/>
              <a:gd name="connsiteY2" fmla="*/ 2382 h 5360194"/>
              <a:gd name="connsiteX3" fmla="*/ 7777621 w 9146840"/>
              <a:gd name="connsiteY3" fmla="*/ 2382 h 5360194"/>
              <a:gd name="connsiteX4" fmla="*/ 9146840 w 9146840"/>
              <a:gd name="connsiteY4" fmla="*/ 0 h 5360194"/>
              <a:gd name="connsiteX5" fmla="*/ 9144458 w 9146840"/>
              <a:gd name="connsiteY5" fmla="*/ 1369219 h 5360194"/>
              <a:gd name="connsiteX6" fmla="*/ 9144458 w 9146840"/>
              <a:gd name="connsiteY6" fmla="*/ 4102894 h 5360194"/>
              <a:gd name="connsiteX7" fmla="*/ 7777621 w 9146840"/>
              <a:gd name="connsiteY7" fmla="*/ 4102894 h 5360194"/>
              <a:gd name="connsiteX8" fmla="*/ 7777621 w 9146840"/>
              <a:gd name="connsiteY8" fmla="*/ 5360194 h 5360194"/>
              <a:gd name="connsiteX9" fmla="*/ 1367295 w 9146840"/>
              <a:gd name="connsiteY9" fmla="*/ 5360194 h 5360194"/>
              <a:gd name="connsiteX10" fmla="*/ 1367295 w 9146840"/>
              <a:gd name="connsiteY10" fmla="*/ 4102894 h 5360194"/>
              <a:gd name="connsiteX11" fmla="*/ 458 w 9146840"/>
              <a:gd name="connsiteY11" fmla="*/ 4102894 h 5360194"/>
              <a:gd name="connsiteX12" fmla="*/ 458 w 9146840"/>
              <a:gd name="connsiteY12" fmla="*/ 1369219 h 5360194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77621 w 9146840"/>
              <a:gd name="connsiteY7" fmla="*/ 4102894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4102894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77621 w 9146840"/>
              <a:gd name="connsiteY7" fmla="*/ 4102894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80003 w 9146840"/>
              <a:gd name="connsiteY7" fmla="*/ 5467350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5472112 h 5472113"/>
              <a:gd name="connsiteX7" fmla="*/ 7780003 w 9146840"/>
              <a:gd name="connsiteY7" fmla="*/ 5467350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5472112 h 5472113"/>
              <a:gd name="connsiteX7" fmla="*/ 7780003 w 9146840"/>
              <a:gd name="connsiteY7" fmla="*/ 5469731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1367295 w 9146840"/>
              <a:gd name="connsiteY9" fmla="*/ 5360194 h 5472112"/>
              <a:gd name="connsiteX10" fmla="*/ 498138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2902 w 9146840"/>
              <a:gd name="connsiteY9" fmla="*/ 5362576 h 5472112"/>
              <a:gd name="connsiteX10" fmla="*/ 498138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2902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8644397 w 9146840"/>
              <a:gd name="connsiteY7" fmla="*/ 5472112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8644397 w 9146840"/>
              <a:gd name="connsiteY7" fmla="*/ 5472112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72112 h 5472112"/>
              <a:gd name="connsiteX12" fmla="*/ 458 w 9146840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2443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2443 w 9148764"/>
              <a:gd name="connsiteY10" fmla="*/ 5467351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0061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69731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0061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69732"/>
              <a:gd name="connsiteX1" fmla="*/ 2382 w 9148764"/>
              <a:gd name="connsiteY1" fmla="*/ 1100 h 5469732"/>
              <a:gd name="connsiteX2" fmla="*/ 1369219 w 9148764"/>
              <a:gd name="connsiteY2" fmla="*/ 2382 h 5469732"/>
              <a:gd name="connsiteX3" fmla="*/ 7779545 w 9148764"/>
              <a:gd name="connsiteY3" fmla="*/ 2382 h 5469732"/>
              <a:gd name="connsiteX4" fmla="*/ 9148764 w 9148764"/>
              <a:gd name="connsiteY4" fmla="*/ 0 h 5469732"/>
              <a:gd name="connsiteX5" fmla="*/ 9146382 w 9148764"/>
              <a:gd name="connsiteY5" fmla="*/ 1369219 h 5469732"/>
              <a:gd name="connsiteX6" fmla="*/ 9146382 w 9148764"/>
              <a:gd name="connsiteY6" fmla="*/ 5469731 h 5469732"/>
              <a:gd name="connsiteX7" fmla="*/ 8646321 w 9148764"/>
              <a:gd name="connsiteY7" fmla="*/ 5469731 h 5469732"/>
              <a:gd name="connsiteX8" fmla="*/ 8648701 w 9148764"/>
              <a:gd name="connsiteY8" fmla="*/ 5360194 h 5469732"/>
              <a:gd name="connsiteX9" fmla="*/ 502445 w 9148764"/>
              <a:gd name="connsiteY9" fmla="*/ 5362576 h 5469732"/>
              <a:gd name="connsiteX10" fmla="*/ 500061 w 9148764"/>
              <a:gd name="connsiteY10" fmla="*/ 5469732 h 5469732"/>
              <a:gd name="connsiteX11" fmla="*/ 0 w 9148764"/>
              <a:gd name="connsiteY11" fmla="*/ 5467350 h 5469732"/>
              <a:gd name="connsiteX12" fmla="*/ 2382 w 9148764"/>
              <a:gd name="connsiteY12" fmla="*/ 1369219 h 5469732"/>
              <a:gd name="connsiteX0" fmla="*/ 459 w 9146841"/>
              <a:gd name="connsiteY0" fmla="*/ 1369219 h 5469732"/>
              <a:gd name="connsiteX1" fmla="*/ 459 w 9146841"/>
              <a:gd name="connsiteY1" fmla="*/ 1100 h 5469732"/>
              <a:gd name="connsiteX2" fmla="*/ 1367296 w 9146841"/>
              <a:gd name="connsiteY2" fmla="*/ 2382 h 5469732"/>
              <a:gd name="connsiteX3" fmla="*/ 7777622 w 9146841"/>
              <a:gd name="connsiteY3" fmla="*/ 2382 h 5469732"/>
              <a:gd name="connsiteX4" fmla="*/ 9146841 w 9146841"/>
              <a:gd name="connsiteY4" fmla="*/ 0 h 5469732"/>
              <a:gd name="connsiteX5" fmla="*/ 9144459 w 9146841"/>
              <a:gd name="connsiteY5" fmla="*/ 1369219 h 5469732"/>
              <a:gd name="connsiteX6" fmla="*/ 9144459 w 9146841"/>
              <a:gd name="connsiteY6" fmla="*/ 5469731 h 5469732"/>
              <a:gd name="connsiteX7" fmla="*/ 8644398 w 9146841"/>
              <a:gd name="connsiteY7" fmla="*/ 5469731 h 5469732"/>
              <a:gd name="connsiteX8" fmla="*/ 8646778 w 9146841"/>
              <a:gd name="connsiteY8" fmla="*/ 5360194 h 5469732"/>
              <a:gd name="connsiteX9" fmla="*/ 500522 w 9146841"/>
              <a:gd name="connsiteY9" fmla="*/ 5362576 h 5469732"/>
              <a:gd name="connsiteX10" fmla="*/ 498138 w 9146841"/>
              <a:gd name="connsiteY10" fmla="*/ 5469732 h 5469732"/>
              <a:gd name="connsiteX11" fmla="*/ 458 w 9146841"/>
              <a:gd name="connsiteY11" fmla="*/ 5467350 h 5469732"/>
              <a:gd name="connsiteX12" fmla="*/ 459 w 9146841"/>
              <a:gd name="connsiteY12" fmla="*/ 1369219 h 5469732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0522 w 9146841"/>
              <a:gd name="connsiteY9" fmla="*/ 5362576 h 5469731"/>
              <a:gd name="connsiteX10" fmla="*/ 498138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0522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2903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7350 h 5469731"/>
              <a:gd name="connsiteX8" fmla="*/ 8646778 w 9146841"/>
              <a:gd name="connsiteY8" fmla="*/ 5360194 h 5469731"/>
              <a:gd name="connsiteX9" fmla="*/ 502903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4398 w 9146841"/>
              <a:gd name="connsiteY7" fmla="*/ 5467350 h 5467351"/>
              <a:gd name="connsiteX8" fmla="*/ 8646778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46778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44396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0194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4968 h 5469731"/>
              <a:gd name="connsiteX7" fmla="*/ 8642016 w 9146841"/>
              <a:gd name="connsiteY7" fmla="*/ 5469731 h 5469731"/>
              <a:gd name="connsiteX8" fmla="*/ 8639633 w 9146841"/>
              <a:gd name="connsiteY8" fmla="*/ 5364956 h 5469731"/>
              <a:gd name="connsiteX9" fmla="*/ 502903 w 9146841"/>
              <a:gd name="connsiteY9" fmla="*/ 5364958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7337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46841" h="5467351">
                <a:moveTo>
                  <a:pt x="459" y="1369219"/>
                </a:moveTo>
                <a:cubicBezTo>
                  <a:pt x="-1129" y="913973"/>
                  <a:pt x="2047" y="456346"/>
                  <a:pt x="459" y="1100"/>
                </a:cubicBezTo>
                <a:lnTo>
                  <a:pt x="1367296" y="2382"/>
                </a:lnTo>
                <a:lnTo>
                  <a:pt x="7777622" y="2382"/>
                </a:lnTo>
                <a:lnTo>
                  <a:pt x="9146841" y="0"/>
                </a:lnTo>
                <a:lnTo>
                  <a:pt x="9144459" y="1369219"/>
                </a:lnTo>
                <a:lnTo>
                  <a:pt x="9144459" y="5464968"/>
                </a:lnTo>
                <a:lnTo>
                  <a:pt x="8642016" y="5467350"/>
                </a:lnTo>
                <a:cubicBezTo>
                  <a:pt x="8642809" y="5430044"/>
                  <a:pt x="8638840" y="5404643"/>
                  <a:pt x="8639633" y="5367337"/>
                </a:cubicBezTo>
                <a:lnTo>
                  <a:pt x="502903" y="5364958"/>
                </a:lnTo>
                <a:cubicBezTo>
                  <a:pt x="502109" y="5400677"/>
                  <a:pt x="501314" y="5431632"/>
                  <a:pt x="500520" y="5467351"/>
                </a:cubicBezTo>
                <a:lnTo>
                  <a:pt x="458" y="5467350"/>
                </a:lnTo>
                <a:cubicBezTo>
                  <a:pt x="458" y="4099719"/>
                  <a:pt x="459" y="2736850"/>
                  <a:pt x="459" y="1369219"/>
                </a:cubicBezTo>
                <a:close/>
              </a:path>
            </a:pathLst>
          </a:custGeom>
        </p:spPr>
        <p:txBody>
          <a:bodyPr/>
          <a:lstStyle/>
          <a:p>
            <a:endParaRPr lang="cs-CZ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498475" y="5357813"/>
            <a:ext cx="8147050" cy="218586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Dlouhý název příslušné prezentace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96888" y="5554800"/>
            <a:ext cx="8156575" cy="496425"/>
          </a:xfrm>
        </p:spPr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79FD0009-DC01-4F33-B276-32C4FF47F2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6328800"/>
            <a:ext cx="251066" cy="1992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ou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Dlouhý název příslušné prezentace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451292B9-B0DA-4A20-A685-585E68CD46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6328800"/>
            <a:ext cx="251066" cy="199259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 xmlns="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7936" y="1509712"/>
            <a:ext cx="4585526" cy="1919288"/>
          </a:xfrm>
        </p:spPr>
        <p:txBody>
          <a:bodyPr anchor="t" anchorCtr="0"/>
          <a:lstStyle>
            <a:lvl1pPr marL="252000" indent="-252000" algn="r">
              <a:buClrTx/>
              <a:buFont typeface="Verdana" pitchFamily="34" charset="0"/>
              <a:buChar char="—"/>
              <a:defRPr sz="1500" b="1">
                <a:solidFill>
                  <a:schemeClr val="tx1"/>
                </a:solidFill>
              </a:defRPr>
            </a:lvl1pPr>
            <a:lvl2pPr marL="504000" indent="-252000" algn="r">
              <a:buClrTx/>
              <a:buFont typeface="Verdana" pitchFamily="34" charset="0"/>
              <a:buChar char="—"/>
              <a:defRPr sz="1500" b="0">
                <a:solidFill>
                  <a:schemeClr val="tx1"/>
                </a:solidFill>
              </a:defRPr>
            </a:lvl2pPr>
            <a:lvl3pPr marL="756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3pPr>
            <a:lvl4pPr marL="972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4pPr>
            <a:lvl5pPr marL="1188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5pPr>
            <a:lvl6pPr marL="1404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6pPr>
            <a:lvl7pPr marL="1620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7pPr>
            <a:lvl8pPr marL="1836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8pPr>
            <a:lvl9pPr marL="2052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067936" y="357188"/>
            <a:ext cx="4585527" cy="803524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93712" y="5570625"/>
            <a:ext cx="8156575" cy="496800"/>
          </a:xfrm>
        </p:spPr>
        <p:txBody>
          <a:bodyPr anchor="t" anchorCtr="0"/>
          <a:lstStyle>
            <a:lvl1pPr marL="216000" indent="-216000">
              <a:buClrTx/>
              <a:defRPr sz="1100" b="0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75C49D45-999F-4C4C-A226-5F2BA609ED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432000"/>
            <a:ext cx="1713673" cy="63568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888" y="357188"/>
            <a:ext cx="8156575" cy="80352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888" y="1509713"/>
            <a:ext cx="8156575" cy="406155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4288" y="6327369"/>
            <a:ext cx="909464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7536" y="6327369"/>
            <a:ext cx="5742696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Dlouhý název příslušné prezentace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6327369"/>
            <a:ext cx="481063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7D52871A-25F2-4A43-92F2-20178E160DE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6328800"/>
            <a:ext cx="251066" cy="1992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0" r:id="rId3"/>
    <p:sldLayoutId id="2147483662" r:id="rId4"/>
    <p:sldLayoutId id="2147483663" r:id="rId5"/>
    <p:sldLayoutId id="2147483664" r:id="rId6"/>
    <p:sldLayoutId id="2147483661" r:id="rId7"/>
    <p:sldLayoutId id="2147483651" r:id="rId8"/>
    <p:sldLayoutId id="2147483660" r:id="rId9"/>
    <p:sldLayoutId id="2147483666" r:id="rId10"/>
    <p:sldLayoutId id="214748366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"/>
        </a:spcBef>
        <a:buClr>
          <a:schemeClr val="tx2"/>
        </a:buClr>
        <a:buFont typeface="Verdana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12000" indent="-252000" algn="l" defTabSz="914400" rtl="0" eaLnBrk="1" latinLnBrk="0" hangingPunct="1">
        <a:spcBef>
          <a:spcPts val="240"/>
        </a:spcBef>
        <a:buClrTx/>
        <a:buFont typeface="Verdana" pitchFamily="34" charset="0"/>
        <a:buChar char="—"/>
        <a:defRPr sz="15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52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116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32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548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64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80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96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288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3444" userDrawn="1">
          <p15:clr>
            <a:srgbClr val="F26B43"/>
          </p15:clr>
        </p15:guide>
        <p15:guide id="4" pos="314" userDrawn="1">
          <p15:clr>
            <a:srgbClr val="F26B43"/>
          </p15:clr>
        </p15:guide>
        <p15:guide id="5" pos="5446" userDrawn="1">
          <p15:clr>
            <a:srgbClr val="F26B43"/>
          </p15:clr>
        </p15:guide>
        <p15:guide id="6" orient="horz" pos="33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google.com/url?sa=i&amp;rct=j&amp;q=&amp;esrc=s&amp;source=images&amp;cd=&amp;cad=rja&amp;uact=8&amp;ved=2ahUKEwjTr9nNmr7cAhULNOwKHXJgDWQQjRx6BAgBEAU&amp;url=https://slideplayer.cz/slide/11184583/&amp;psig=AOvVaw1JrEIFvqW4yy69qnEcdLCf&amp;ust=1532744022374071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2ahUKEwji5LWfjb7cAhXG_aQKHa-MAeQQjRx6BAgBEAU&amp;url=https://www.vlaky.net/servis/galeria.asp?page=2&amp;id=6284&amp;psig=AOvVaw3VaK78flrUjosI_gxmPMqr&amp;ust=1532740222176433" TargetMode="Externa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url?sa=i&amp;rct=j&amp;q=&amp;esrc=s&amp;source=images&amp;cd=&amp;cad=rja&amp;uact=8&amp;ved=2ahUKEwjlt9SKkr7cAhUCGewKHc0wANwQjRx6BAgBEAU&amp;url=http://firove.blog.cz/galerie/technika/obrazek/42648809&amp;psig=AOvVaw1A3_A9ycUSSBgdY2qvttU2&amp;ust=1532741671508421" TargetMode="Externa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7" y="4083484"/>
            <a:ext cx="8156575" cy="1109739"/>
          </a:xfrm>
        </p:spPr>
        <p:txBody>
          <a:bodyPr/>
          <a:lstStyle/>
          <a:p>
            <a:r>
              <a:rPr lang="cs-CZ" dirty="0" smtClean="0"/>
              <a:t>Posun za označník</a:t>
            </a:r>
            <a:endParaRPr lang="cs-CZ" sz="2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Příprava k OZ </a:t>
            </a:r>
            <a:r>
              <a:rPr lang="cs-CZ" dirty="0" smtClean="0"/>
              <a:t>D-03</a:t>
            </a:r>
            <a:endParaRPr lang="cs-CZ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Ing. Lenka Mulačová</a:t>
            </a:r>
            <a:endParaRPr lang="cs-CZ" dirty="0"/>
          </a:p>
          <a:p>
            <a:pPr marL="0" lvl="1" indent="0">
              <a:buNone/>
            </a:pPr>
            <a:r>
              <a:rPr lang="cs-CZ" dirty="0" smtClean="0"/>
              <a:t>GŘ – odbor řízení provozu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Ustanovení o posunu za označník platí i </a:t>
            </a:r>
          </a:p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pro posun za světelné seřaďovací (popř. hlavní) 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návěstidlo, které plní funkci označníku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a </a:t>
            </a:r>
          </a:p>
          <a:p>
            <a:pPr marL="0" indent="0">
              <a:buNone/>
            </a:pPr>
            <a:endParaRPr lang="cs-CZ" sz="2400" dirty="0" smtClean="0">
              <a:solidFill>
                <a:srgbClr val="000000"/>
              </a:solidFill>
              <a:latin typeface="+mn-lt"/>
            </a:endParaRP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pro posun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za 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úroveň vjezdového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návěstidla,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není-li u příslušného záhlaví umístěn označník.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13359" y="692473"/>
            <a:ext cx="8335105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Zásady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53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Je-li třeba posunovat za označník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, </a:t>
            </a:r>
          </a:p>
          <a:p>
            <a:pPr marL="0" indent="0">
              <a:buNone/>
            </a:pPr>
            <a:endParaRPr lang="cs-CZ" sz="2400" dirty="0" smtClean="0">
              <a:solidFill>
                <a:srgbClr val="000000"/>
              </a:solidFill>
              <a:latin typeface="+mn-lt"/>
            </a:endParaRP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2400" b="0" dirty="0" smtClean="0">
                <a:solidFill>
                  <a:schemeClr val="tx2"/>
                </a:solidFill>
                <a:latin typeface="+mn-lt"/>
              </a:rPr>
              <a:t>oznámí strojvedoucí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předpokládanou dobu trvání posunu výpravčímu a </a:t>
            </a:r>
          </a:p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2400" b="0" dirty="0" smtClean="0">
                <a:solidFill>
                  <a:schemeClr val="tx2"/>
                </a:solidFill>
                <a:latin typeface="+mn-lt"/>
              </a:rPr>
              <a:t>vyžádá si jeho svolení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k tomuto posunu, a to přímo nebo prostřednictvím výhybkáře nebo vedoucího posunové čety.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63463" y="692473"/>
            <a:ext cx="8285001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Jak na to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14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Výpravčí smí dát svolení k posunu za označník, pokud:</a:t>
            </a:r>
          </a:p>
          <a:p>
            <a:pPr marL="0" indent="0">
              <a:buNone/>
            </a:pPr>
            <a:endParaRPr lang="cs-CZ" sz="28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a) nedal výpravčímu sousední stanice </a:t>
            </a:r>
            <a:r>
              <a:rPr lang="cs-CZ" sz="3600" dirty="0" smtClean="0">
                <a:solidFill>
                  <a:schemeClr val="tx2"/>
                </a:solidFill>
                <a:latin typeface="+mn-lt"/>
              </a:rPr>
              <a:t>souhlas s jízdou vlaku </a:t>
            </a: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po příslušné traťové koleji;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388307" y="692473"/>
            <a:ext cx="8360157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Svolení k posunu za označník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69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Výpravčí smí dát svolení k posunu za označník, pokud: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b) v mezistaničních úsecích s traťovým zabezpečovacím zařízením, </a:t>
            </a:r>
            <a:r>
              <a:rPr lang="cs-CZ" b="0" dirty="0" smtClean="0">
                <a:solidFill>
                  <a:srgbClr val="000000"/>
                </a:solidFill>
                <a:latin typeface="+mn-lt"/>
              </a:rPr>
              <a:t>vybaveným traťovým souhlasem v činnosti, </a:t>
            </a: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má na příslušné traťové koleji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přijatý traťový souhlas </a:t>
            </a:r>
            <a:r>
              <a:rPr lang="cs-CZ" b="0" dirty="0" smtClean="0">
                <a:solidFill>
                  <a:srgbClr val="000000"/>
                </a:solidFill>
                <a:latin typeface="+mn-lt"/>
              </a:rPr>
              <a:t>(umožňuje-li to typ traťového souhlasu)</a:t>
            </a: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 a přijatý traťový souhlas zajistí </a:t>
            </a:r>
            <a:r>
              <a:rPr lang="cs-CZ" sz="2800" b="0" dirty="0" err="1" smtClean="0">
                <a:solidFill>
                  <a:srgbClr val="000000"/>
                </a:solidFill>
                <a:latin typeface="+mn-lt"/>
              </a:rPr>
              <a:t>upamatovávací</a:t>
            </a: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 pomůckou, aby nemohl být změněn jeho směr;</a:t>
            </a:r>
          </a:p>
          <a:p>
            <a:pPr>
              <a:buNone/>
            </a:pPr>
            <a:endParaRPr lang="cs-CZ" sz="2800" b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26093" y="692473"/>
            <a:ext cx="8222371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Svolení k posunu za označník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69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u="sng" dirty="0" smtClean="0">
                <a:solidFill>
                  <a:srgbClr val="000000"/>
                </a:solidFill>
                <a:latin typeface="+mn-lt"/>
              </a:rPr>
              <a:t>Nemá-li</a:t>
            </a:r>
            <a:r>
              <a:rPr lang="cs-CZ" sz="2600" dirty="0" smtClean="0">
                <a:solidFill>
                  <a:srgbClr val="000000"/>
                </a:solidFill>
                <a:latin typeface="+mn-lt"/>
              </a:rPr>
              <a:t> výpravčí, který dal svolení k posunu za označník, </a:t>
            </a:r>
            <a:r>
              <a:rPr lang="cs-CZ" sz="2600" dirty="0" smtClean="0">
                <a:solidFill>
                  <a:schemeClr val="tx2"/>
                </a:solidFill>
                <a:latin typeface="+mn-lt"/>
              </a:rPr>
              <a:t>přijatý traťový souhlas, </a:t>
            </a:r>
            <a:r>
              <a:rPr lang="cs-CZ" sz="2600" dirty="0" smtClean="0">
                <a:solidFill>
                  <a:srgbClr val="000000"/>
                </a:solidFill>
                <a:latin typeface="+mn-lt"/>
              </a:rPr>
              <a:t>umístí </a:t>
            </a:r>
            <a:r>
              <a:rPr lang="cs-CZ" sz="2600" u="sng" dirty="0" smtClean="0">
                <a:solidFill>
                  <a:srgbClr val="000000"/>
                </a:solidFill>
                <a:latin typeface="+mn-lt"/>
              </a:rPr>
              <a:t>oba výpravčí </a:t>
            </a:r>
            <a:r>
              <a:rPr lang="cs-CZ" sz="2600" u="sng" dirty="0" err="1" smtClean="0">
                <a:solidFill>
                  <a:srgbClr val="000000"/>
                </a:solidFill>
                <a:latin typeface="+mn-lt"/>
              </a:rPr>
              <a:t>upamatovávací</a:t>
            </a:r>
            <a:r>
              <a:rPr lang="cs-CZ" sz="2600" u="sng" dirty="0" smtClean="0">
                <a:solidFill>
                  <a:srgbClr val="000000"/>
                </a:solidFill>
                <a:latin typeface="+mn-lt"/>
              </a:rPr>
              <a:t> pomůcku </a:t>
            </a:r>
            <a:r>
              <a:rPr lang="cs-CZ" sz="2600" dirty="0" smtClean="0">
                <a:solidFill>
                  <a:srgbClr val="000000"/>
                </a:solidFill>
                <a:latin typeface="+mn-lt"/>
              </a:rPr>
              <a:t>na místo určené ZDD.</a:t>
            </a:r>
          </a:p>
          <a:p>
            <a:pPr>
              <a:buNone/>
            </a:pPr>
            <a:endParaRPr lang="cs-CZ" sz="2600" dirty="0" smtClean="0">
              <a:solidFill>
                <a:srgbClr val="000000"/>
              </a:solidFill>
              <a:latin typeface="+mn-lt"/>
            </a:endParaRPr>
          </a:p>
          <a:p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Neumožňuje-li typ traťového souhlasu, aby byl při posunu za označník přijatý ve stanici, ve které je posun za označník uskutečňován, musí to být uvedeno v ZDD obou stanic.</a:t>
            </a:r>
          </a:p>
          <a:p>
            <a:endParaRPr lang="cs-CZ" sz="2600" b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51145" y="692473"/>
            <a:ext cx="8197319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Svolení k posunu za označník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846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Výpravčí smí dát svolení k posunu za označník, pokud: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c) </a:t>
            </a:r>
            <a:r>
              <a:rPr lang="cs-CZ" sz="3200" u="sng" dirty="0" smtClean="0">
                <a:solidFill>
                  <a:schemeClr val="tx2"/>
                </a:solidFill>
                <a:latin typeface="+mn-lt"/>
              </a:rPr>
              <a:t>není</a:t>
            </a:r>
            <a:r>
              <a:rPr lang="cs-CZ" sz="3200" dirty="0" smtClean="0">
                <a:solidFill>
                  <a:srgbClr val="000000"/>
                </a:solidFill>
                <a:latin typeface="+mn-lt"/>
              </a:rPr>
              <a:t> na příslušné traťové koleji dovolen </a:t>
            </a:r>
            <a:r>
              <a:rPr lang="cs-CZ" sz="3200" u="sng" dirty="0" smtClean="0">
                <a:solidFill>
                  <a:schemeClr val="tx2"/>
                </a:solidFill>
                <a:latin typeface="+mn-lt"/>
              </a:rPr>
              <a:t>PMD (bez ohledu na směr jízdy</a:t>
            </a:r>
            <a:r>
              <a:rPr lang="cs-CZ" sz="3200" dirty="0" smtClean="0">
                <a:solidFill>
                  <a:schemeClr val="tx2"/>
                </a:solidFill>
                <a:latin typeface="+mn-lt"/>
              </a:rPr>
              <a:t>);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75989" y="692473"/>
            <a:ext cx="8272475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Svolení k posunu za označník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47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Výpravčí smí dát svolení k posunu za označník, pokud: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d) </a:t>
            </a:r>
            <a:r>
              <a:rPr lang="cs-CZ" sz="3200" u="sng" dirty="0" smtClean="0">
                <a:solidFill>
                  <a:schemeClr val="tx2"/>
                </a:solidFill>
                <a:latin typeface="+mn-lt"/>
              </a:rPr>
              <a:t>informoval</a:t>
            </a:r>
            <a:r>
              <a:rPr lang="cs-CZ" sz="3200" dirty="0" smtClean="0">
                <a:solidFill>
                  <a:srgbClr val="000000"/>
                </a:solidFill>
                <a:latin typeface="+mn-lt"/>
              </a:rPr>
              <a:t> výpravčího sousední stanice o posunu za označník </a:t>
            </a: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a </a:t>
            </a: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případně i o tom, že mimořádně nemá přijatý traťový souhlas.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38411" y="692473"/>
            <a:ext cx="8310053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Svolení k posunu za označník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4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marL="0" indent="0">
              <a:buNone/>
            </a:pPr>
            <a:r>
              <a:rPr lang="cs-CZ" sz="2600" b="0" dirty="0" smtClean="0">
                <a:solidFill>
                  <a:srgbClr val="000000"/>
                </a:solidFill>
                <a:latin typeface="+mn-lt"/>
              </a:rPr>
              <a:t>V době trvání posunu za označník 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600" dirty="0" smtClean="0">
                <a:solidFill>
                  <a:srgbClr val="000000"/>
                </a:solidFill>
                <a:latin typeface="+mn-lt"/>
              </a:rPr>
              <a:t> nesmí výpravčí přijmout po příslušné traťové koleji vlak nebo 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600" dirty="0" smtClean="0">
                <a:solidFill>
                  <a:srgbClr val="000000"/>
                </a:solidFill>
                <a:latin typeface="+mn-lt"/>
              </a:rPr>
              <a:t> souhlasit s jízdou PMD ze sousední stanice, 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600" dirty="0" smtClean="0">
                <a:solidFill>
                  <a:srgbClr val="000000"/>
                </a:solidFill>
                <a:latin typeface="+mn-lt"/>
              </a:rPr>
              <a:t> ani udělit traťový souhlas sousední stanici.</a:t>
            </a:r>
          </a:p>
          <a:p>
            <a:pPr marL="0" indent="0">
              <a:buNone/>
            </a:pPr>
            <a:r>
              <a:rPr lang="cs-CZ" sz="2600" b="0" dirty="0" smtClean="0">
                <a:solidFill>
                  <a:srgbClr val="000000"/>
                </a:solidFill>
                <a:latin typeface="+mn-lt"/>
              </a:rPr>
              <a:t>Výpravčí stanice, kterému byl posun za označník oznámen, 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nesmí na příslušnou traťovou kolej dovolit odjezd vlaku ani PMD, dokud mu nebude oznámeno ukončení tohoto posunu.</a:t>
            </a:r>
            <a:endParaRPr lang="cs-CZ" sz="2400" b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25885" y="692473"/>
            <a:ext cx="8322579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Vlaky a PMD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063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Font typeface="Verdana" panose="020B0604030504040204" pitchFamily="34" charset="0"/>
              <a:buChar char="―"/>
            </a:pP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Rekapitulace: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3200" dirty="0" smtClean="0">
                <a:solidFill>
                  <a:schemeClr val="tx2"/>
                </a:solidFill>
                <a:latin typeface="+mn-lt"/>
              </a:rPr>
              <a:t>PMD směrem od stanice – NE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3200" dirty="0" smtClean="0">
                <a:solidFill>
                  <a:schemeClr val="tx2"/>
                </a:solidFill>
                <a:latin typeface="+mn-lt"/>
              </a:rPr>
              <a:t> PMD směrem ke stanici – NE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3200" dirty="0" smtClean="0">
                <a:solidFill>
                  <a:schemeClr val="tx2"/>
                </a:solidFill>
                <a:latin typeface="+mn-lt"/>
              </a:rPr>
              <a:t> Vlak směrem od stanice – ANO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3200" dirty="0" smtClean="0">
                <a:solidFill>
                  <a:schemeClr val="tx2"/>
                </a:solidFill>
                <a:latin typeface="+mn-lt"/>
              </a:rPr>
              <a:t> Vlak směrem do stanice – NE, </a:t>
            </a:r>
            <a:r>
              <a:rPr lang="cs-CZ" sz="3200" dirty="0" smtClean="0">
                <a:solidFill>
                  <a:srgbClr val="000000"/>
                </a:solidFill>
                <a:latin typeface="+mn-lt"/>
              </a:rPr>
              <a:t>Ale…….</a:t>
            </a:r>
            <a:endParaRPr lang="cs-CZ" sz="3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363255" y="692473"/>
            <a:ext cx="8385209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Vlaky a PMD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29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13567" y="692473"/>
            <a:ext cx="8234897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Vlaky a PMD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pic>
        <p:nvPicPr>
          <p:cNvPr id="6" name="irc_mi" descr="Výsledek obrázku pro posun za označník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345141" y="1285875"/>
            <a:ext cx="6453717" cy="484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686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cs-CZ" sz="32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3200" dirty="0" smtClean="0">
                <a:solidFill>
                  <a:srgbClr val="000000"/>
                </a:solidFill>
              </a:rPr>
              <a:t>Označník</a:t>
            </a:r>
            <a:r>
              <a:rPr lang="cs-CZ" sz="2400" dirty="0" smtClean="0">
                <a:solidFill>
                  <a:srgbClr val="000000"/>
                </a:solidFill>
              </a:rPr>
              <a:t> = </a:t>
            </a:r>
            <a:r>
              <a:rPr lang="cs-CZ" sz="2400" b="0" dirty="0" smtClean="0">
                <a:solidFill>
                  <a:srgbClr val="000000"/>
                </a:solidFill>
              </a:rPr>
              <a:t>neproměnné nepřenosné návěstidlo, které stanovuje hranici, </a:t>
            </a:r>
          </a:p>
          <a:p>
            <a:r>
              <a:rPr lang="cs-CZ" sz="2400" b="0" dirty="0" smtClean="0">
                <a:solidFill>
                  <a:srgbClr val="000000"/>
                </a:solidFill>
              </a:rPr>
              <a:t>za kterou je při </a:t>
            </a:r>
            <a:r>
              <a:rPr lang="pl-PL" sz="2400" b="0" dirty="0" smtClean="0">
                <a:solidFill>
                  <a:srgbClr val="000000"/>
                </a:solidFill>
              </a:rPr>
              <a:t>posunu směrem ze stanice zakázáno posunovat; </a:t>
            </a:r>
          </a:p>
          <a:p>
            <a:r>
              <a:rPr lang="pl-PL" sz="2400" b="0" dirty="0" smtClean="0">
                <a:solidFill>
                  <a:srgbClr val="000000"/>
                </a:solidFill>
              </a:rPr>
              <a:t>posun za označník je dovolen jen po splnění </a:t>
            </a:r>
            <a:r>
              <a:rPr lang="cs-CZ" sz="2400" b="0" dirty="0" smtClean="0">
                <a:solidFill>
                  <a:srgbClr val="000000"/>
                </a:solidFill>
              </a:rPr>
              <a:t>stanovených podmínek.</a:t>
            </a:r>
            <a:endParaRPr lang="pl-PL" sz="2400" b="0" dirty="0" smtClean="0">
              <a:solidFill>
                <a:srgbClr val="000000"/>
              </a:solidFill>
            </a:endParaRPr>
          </a:p>
          <a:p>
            <a:endParaRPr lang="cs-CZ" sz="2400" b="0" dirty="0" smtClean="0">
              <a:solidFill>
                <a:srgbClr val="000000"/>
              </a:solidFill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25885" y="692150"/>
            <a:ext cx="832282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altLang="cs-CZ" sz="2400" b="1" dirty="0" smtClean="0">
                <a:solidFill>
                  <a:schemeClr val="tx2"/>
                </a:solidFill>
                <a:latin typeface="+mj-lt"/>
              </a:rPr>
              <a:t>Definice</a:t>
            </a:r>
            <a:endParaRPr lang="cs-CZ" sz="2400" b="1" dirty="0" smtClean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41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 smtClean="0">
                <a:solidFill>
                  <a:srgbClr val="000000"/>
                </a:solidFill>
                <a:latin typeface="+mn-lt"/>
              </a:rPr>
              <a:t>Posun za označník proti sobě ze sousedních stanic není dovolen</a:t>
            </a: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>
              <a:buNone/>
            </a:pPr>
            <a:endParaRPr lang="cs-CZ" sz="28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O posunu za označník </a:t>
            </a:r>
            <a:r>
              <a:rPr lang="cs-CZ" sz="3200" dirty="0" smtClean="0">
                <a:solidFill>
                  <a:schemeClr val="tx2"/>
                </a:solidFill>
                <a:latin typeface="+mn-lt"/>
              </a:rPr>
              <a:t>zpraví výpravčí všechny zaměstnance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(např. výhybkáře, závoráře),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kterých se tento posun týká.</a:t>
            </a:r>
            <a:endParaRPr lang="cs-CZ" sz="2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50937" y="692473"/>
            <a:ext cx="8297527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Posun za označník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Pokud bude </a:t>
            </a:r>
            <a:r>
              <a:rPr lang="cs-CZ" sz="2800" u="sng" dirty="0" smtClean="0">
                <a:solidFill>
                  <a:schemeClr val="tx2"/>
                </a:solidFill>
                <a:latin typeface="+mn-lt"/>
              </a:rPr>
              <a:t>zcela výjimečně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nutno vykonat posun za označník v případě, že </a:t>
            </a:r>
            <a:r>
              <a:rPr lang="cs-CZ" sz="2800" u="sng" dirty="0" smtClean="0">
                <a:solidFill>
                  <a:schemeClr val="tx2"/>
                </a:solidFill>
                <a:latin typeface="+mn-lt"/>
              </a:rPr>
              <a:t>u vjezdového návěstidla stojí vlak (PMD), </a:t>
            </a:r>
          </a:p>
          <a:p>
            <a:pPr marL="0" indent="0">
              <a:buNone/>
            </a:pPr>
            <a:endParaRPr lang="cs-CZ" sz="2800" u="sng" dirty="0" smtClean="0">
              <a:solidFill>
                <a:srgbClr val="000000"/>
              </a:solidFill>
              <a:latin typeface="+mn-lt"/>
            </a:endParaRPr>
          </a:p>
          <a:p>
            <a:pPr marL="0" indent="0"/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musí být </a:t>
            </a:r>
            <a:r>
              <a:rPr lang="cs-CZ" sz="2800" u="sng" dirty="0" smtClean="0">
                <a:solidFill>
                  <a:schemeClr val="tx2"/>
                </a:solidFill>
                <a:latin typeface="+mn-lt"/>
              </a:rPr>
              <a:t>strojvedoucí stojícího vlaku (PMD) o tomto posunu zpraven (telekomunikačním zařízením, popř. ústně).</a:t>
            </a:r>
          </a:p>
          <a:p>
            <a:pPr>
              <a:buNone/>
            </a:pPr>
            <a:endParaRPr lang="cs-CZ" sz="2800" dirty="0" smtClean="0">
              <a:solidFill>
                <a:srgbClr val="000000"/>
              </a:solidFill>
              <a:latin typeface="+mn-lt"/>
            </a:endParaRPr>
          </a:p>
          <a:p>
            <a:pPr>
              <a:buNone/>
            </a:pPr>
            <a:endParaRPr lang="cs-CZ" sz="2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375781" y="692473"/>
            <a:ext cx="8372683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Vlak (PMD) u vjezdového návěstidla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38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538619" y="692473"/>
            <a:ext cx="8209845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Vlak (PMD) u vjezdového návěstidla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pic>
        <p:nvPicPr>
          <p:cNvPr id="6" name="Obrázek 5"/>
          <p:cNvPicPr preferRelativeResize="0">
            <a:picLocks noChangeAspect="1"/>
          </p:cNvPicPr>
          <p:nvPr/>
        </p:nvPicPr>
        <p:blipFill>
          <a:blip r:embed="rId2"/>
          <a:srcRect l="7569" t="24168" r="9032" b="28840"/>
          <a:stretch>
            <a:fillRect/>
          </a:stretch>
        </p:blipFill>
        <p:spPr bwMode="auto">
          <a:xfrm>
            <a:off x="907231" y="1178703"/>
            <a:ext cx="7329539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263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u="sng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800" u="sng" dirty="0" smtClean="0">
                <a:solidFill>
                  <a:schemeClr val="tx2"/>
                </a:solidFill>
                <a:latin typeface="+mn-lt"/>
              </a:rPr>
              <a:t>Za nemožného dorozumění </a:t>
            </a:r>
          </a:p>
          <a:p>
            <a:pPr marL="0" indent="0">
              <a:buNone/>
            </a:pP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smí dovolit posun za označník jen ten výpravčí, </a:t>
            </a:r>
            <a:r>
              <a:rPr lang="cs-CZ" sz="3600" u="sng" dirty="0" smtClean="0">
                <a:solidFill>
                  <a:schemeClr val="tx2"/>
                </a:solidFill>
                <a:latin typeface="+mn-lt"/>
              </a:rPr>
              <a:t>který má povolenku </a:t>
            </a:r>
            <a:r>
              <a:rPr lang="pl-PL" sz="2800" b="0" dirty="0" smtClean="0">
                <a:solidFill>
                  <a:srgbClr val="000000"/>
                </a:solidFill>
                <a:latin typeface="+mn-lt"/>
              </a:rPr>
              <a:t>pro kolej, po níž se má za označník posunovat.</a:t>
            </a:r>
            <a:endParaRPr lang="cs-CZ" sz="2800" b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288099" y="692473"/>
            <a:ext cx="8460365" cy="504279"/>
          </a:xfrm>
        </p:spPr>
        <p:txBody>
          <a:bodyPr/>
          <a:lstStyle/>
          <a:p>
            <a:pPr algn="l"/>
            <a:r>
              <a:rPr lang="cs-CZ" sz="2400" b="1" dirty="0">
                <a:solidFill>
                  <a:schemeClr val="tx2"/>
                </a:solidFill>
                <a:latin typeface="+mj-lt"/>
              </a:rPr>
              <a:t>Nemožné dorozumění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59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u="sng" dirty="0" smtClean="0">
                <a:solidFill>
                  <a:srgbClr val="000000"/>
                </a:solidFill>
                <a:latin typeface="+mn-lt"/>
              </a:rPr>
              <a:t>Ukončení posunu </a:t>
            </a: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za označník a </a:t>
            </a:r>
            <a:r>
              <a:rPr lang="cs-CZ" sz="2800" u="sng" dirty="0" smtClean="0">
                <a:solidFill>
                  <a:srgbClr val="000000"/>
                </a:solidFill>
                <a:latin typeface="+mn-lt"/>
              </a:rPr>
              <a:t>uvolnění příslušné koleje</a:t>
            </a: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3200" u="sng" dirty="0" smtClean="0">
                <a:solidFill>
                  <a:schemeClr val="tx2"/>
                </a:solidFill>
                <a:latin typeface="+mn-lt"/>
              </a:rPr>
              <a:t>ohlásí strojvedoucí </a:t>
            </a: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výpravčímu přímo, prostřednictvím výhybkáře nebo vedoucího posunové čety.</a:t>
            </a:r>
          </a:p>
          <a:p>
            <a:pPr marL="0" indent="0">
              <a:buNone/>
            </a:pPr>
            <a:endParaRPr lang="cs-CZ" sz="2800" dirty="0" smtClean="0">
              <a:latin typeface="+mn-lt"/>
            </a:endParaRPr>
          </a:p>
          <a:p>
            <a:pPr marL="0" indent="0">
              <a:buNone/>
            </a:pPr>
            <a:r>
              <a:rPr lang="cs-CZ" sz="2800" u="sng" dirty="0" smtClean="0">
                <a:solidFill>
                  <a:schemeClr val="tx2"/>
                </a:solidFill>
                <a:latin typeface="+mn-lt"/>
              </a:rPr>
              <a:t>Výpravčí informuje </a:t>
            </a: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o ukončení posunu za označník </a:t>
            </a: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výpravčího sousední stanice</a:t>
            </a: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.</a:t>
            </a:r>
            <a:endParaRPr lang="cs-CZ" sz="2800" b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375781" y="692473"/>
            <a:ext cx="8372683" cy="504279"/>
          </a:xfrm>
        </p:spPr>
        <p:txBody>
          <a:bodyPr/>
          <a:lstStyle/>
          <a:p>
            <a:pPr algn="l"/>
            <a:r>
              <a:rPr lang="cs-CZ" sz="2400" b="1" dirty="0">
                <a:solidFill>
                  <a:schemeClr val="tx2"/>
                </a:solidFill>
                <a:latin typeface="+mj-lt"/>
              </a:rPr>
              <a:t>Ukončení posunu za označník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70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200" dirty="0" smtClean="0">
                <a:solidFill>
                  <a:srgbClr val="000000"/>
                </a:solidFill>
                <a:latin typeface="+mn-lt"/>
              </a:rPr>
              <a:t>Výpravčí nesmí nabídnout vlak: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dokud nedá, popř. 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nedostane zprávu </a:t>
            </a:r>
          </a:p>
          <a:p>
            <a:pPr marL="0" indent="0">
              <a:buNone/>
            </a:pP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o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ukončení posunu za označník</a:t>
            </a:r>
            <a:r>
              <a:rPr lang="cs-CZ" sz="2800" b="0" dirty="0" smtClean="0">
                <a:solidFill>
                  <a:srgbClr val="000000"/>
                </a:solidFill>
                <a:latin typeface="+mn-lt"/>
              </a:rPr>
              <a:t> na stejné traťové koleji;</a:t>
            </a:r>
            <a:endParaRPr lang="cs-CZ" sz="2800" b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25885" y="692473"/>
            <a:ext cx="8322579" cy="504279"/>
          </a:xfrm>
        </p:spPr>
        <p:txBody>
          <a:bodyPr/>
          <a:lstStyle/>
          <a:p>
            <a:pPr algn="l"/>
            <a:r>
              <a:rPr lang="cs-CZ" sz="2400" b="1" dirty="0">
                <a:solidFill>
                  <a:schemeClr val="tx2"/>
                </a:solidFill>
                <a:latin typeface="+mj-lt"/>
              </a:rPr>
              <a:t>Posun za označník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66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Posun za označník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252000" lvl="1" indent="0">
              <a:buNone/>
            </a:pPr>
            <a:r>
              <a:rPr lang="cs-CZ" dirty="0" smtClean="0"/>
              <a:t>Ing. Lenka Mulačová</a:t>
            </a:r>
            <a:endParaRPr lang="cs-CZ" dirty="0"/>
          </a:p>
          <a:p>
            <a:pPr marL="504000" lvl="2" indent="0">
              <a:buNone/>
            </a:pPr>
            <a:r>
              <a:rPr lang="cs-CZ" dirty="0" smtClean="0"/>
              <a:t>GŘ – Odbor řízení provozu)</a:t>
            </a:r>
            <a:endParaRPr lang="cs-CZ" dirty="0"/>
          </a:p>
          <a:p>
            <a:pPr marL="504000" lvl="2" indent="0">
              <a:buNone/>
            </a:pPr>
            <a:endParaRPr lang="cs-CZ" dirty="0"/>
          </a:p>
          <a:p>
            <a:pPr marL="504000" lvl="2" indent="0">
              <a:buNone/>
            </a:pPr>
            <a:r>
              <a:rPr lang="cs-CZ" dirty="0" smtClean="0"/>
              <a:t>Mulacova@szdc.cz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www.szdc.cz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© Správa </a:t>
            </a:r>
            <a:r>
              <a:rPr lang="cs-CZ" dirty="0" smtClean="0"/>
              <a:t>železnic, </a:t>
            </a:r>
            <a:r>
              <a:rPr lang="cs-CZ" dirty="0"/>
              <a:t>státní organizace </a:t>
            </a:r>
          </a:p>
          <a:p>
            <a:pPr marL="0" indent="0">
              <a:buNone/>
            </a:pPr>
            <a:r>
              <a:rPr lang="cs-CZ" dirty="0"/>
              <a:t>Dlážděná 1003/7, 110 00 Praha 1 </a:t>
            </a:r>
          </a:p>
        </p:txBody>
      </p:sp>
    </p:spTree>
    <p:extLst>
      <p:ext uri="{BB962C8B-B14F-4D97-AF65-F5344CB8AC3E}">
        <p14:creationId xmlns:p14="http://schemas.microsoft.com/office/powerpoint/2010/main" val="34045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3200" dirty="0" smtClean="0">
                <a:solidFill>
                  <a:srgbClr val="000000"/>
                </a:solidFill>
              </a:rPr>
              <a:t>Označník</a:t>
            </a:r>
            <a:r>
              <a:rPr lang="cs-CZ" sz="2400" dirty="0" smtClean="0">
                <a:solidFill>
                  <a:srgbClr val="000000"/>
                </a:solidFill>
              </a:rPr>
              <a:t> = </a:t>
            </a:r>
            <a:r>
              <a:rPr lang="cs-CZ" sz="2400" b="0" i="1" dirty="0" smtClean="0">
                <a:solidFill>
                  <a:srgbClr val="000000"/>
                </a:solidFill>
              </a:rPr>
              <a:t>bílý sloupek s modrou hlavicí nebo bílá obdélníková deska, postavená na užší straně, s modrou horní částí.</a:t>
            </a:r>
          </a:p>
          <a:p>
            <a:r>
              <a:rPr lang="cs-CZ" sz="2400" i="1" dirty="0" smtClean="0">
                <a:solidFill>
                  <a:srgbClr val="000000"/>
                </a:solidFill>
              </a:rPr>
              <a:t> </a:t>
            </a:r>
            <a:r>
              <a:rPr lang="cs-CZ" sz="2800" dirty="0" smtClean="0">
                <a:solidFill>
                  <a:srgbClr val="000000"/>
                </a:solidFill>
              </a:rPr>
              <a:t>Návěst Posun zakázán </a:t>
            </a:r>
            <a:r>
              <a:rPr lang="cs-CZ" sz="2400" dirty="0" smtClean="0">
                <a:solidFill>
                  <a:srgbClr val="000000"/>
                </a:solidFill>
              </a:rPr>
              <a:t>= </a:t>
            </a:r>
            <a:r>
              <a:rPr lang="cs-CZ" sz="2400" dirty="0" smtClean="0">
                <a:solidFill>
                  <a:schemeClr val="tx2"/>
                </a:solidFill>
              </a:rPr>
              <a:t>zakazuje při posunu </a:t>
            </a:r>
            <a:r>
              <a:rPr lang="pl-PL" sz="2400" dirty="0" smtClean="0">
                <a:solidFill>
                  <a:schemeClr val="tx2"/>
                </a:solidFill>
              </a:rPr>
              <a:t>směrem ze stanice posunovat za hranici, </a:t>
            </a:r>
            <a:br>
              <a:rPr lang="pl-PL" sz="2400" dirty="0" smtClean="0">
                <a:solidFill>
                  <a:schemeClr val="tx2"/>
                </a:solidFill>
              </a:rPr>
            </a:br>
            <a:r>
              <a:rPr lang="pl-PL" sz="2400" dirty="0" smtClean="0">
                <a:solidFill>
                  <a:schemeClr val="tx2"/>
                </a:solidFill>
              </a:rPr>
              <a:t>kterou vytváří.</a:t>
            </a:r>
          </a:p>
          <a:p>
            <a:endParaRPr lang="pl-PL" sz="2400" dirty="0" smtClean="0">
              <a:solidFill>
                <a:srgbClr val="000000"/>
              </a:solidFill>
            </a:endParaRPr>
          </a:p>
          <a:p>
            <a:endParaRPr lang="cs-CZ" sz="2400" b="0" dirty="0" smtClean="0">
              <a:solidFill>
                <a:srgbClr val="000000"/>
              </a:solidFill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88515" y="692150"/>
            <a:ext cx="826019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Definice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6" name="Obrázek 5"/>
          <p:cNvPicPr preferRelativeResize="0"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3214686"/>
            <a:ext cx="1873568" cy="297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638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600" b="0" dirty="0" smtClean="0">
                <a:solidFill>
                  <a:srgbClr val="000000"/>
                </a:solidFill>
                <a:latin typeface="+mn-lt"/>
              </a:rPr>
              <a:t>Pokud je u záhlaví, na kterém se posunuje</a:t>
            </a:r>
            <a:r>
              <a:rPr lang="cs-CZ" sz="2600" dirty="0" smtClean="0">
                <a:solidFill>
                  <a:srgbClr val="000000"/>
                </a:solidFill>
                <a:latin typeface="+mn-lt"/>
              </a:rPr>
              <a:t>, umístěn označník, </a:t>
            </a:r>
            <a:r>
              <a:rPr lang="cs-CZ" sz="2600" b="0" dirty="0" smtClean="0">
                <a:solidFill>
                  <a:srgbClr val="000000"/>
                </a:solidFill>
                <a:latin typeface="+mn-lt"/>
              </a:rPr>
              <a:t>smí se směrem ze stanice</a:t>
            </a:r>
            <a:r>
              <a:rPr lang="cs-CZ" sz="2600" dirty="0" smtClean="0">
                <a:solidFill>
                  <a:srgbClr val="000000"/>
                </a:solidFill>
                <a:latin typeface="+mn-lt"/>
              </a:rPr>
              <a:t> posunovat pouze do jeho úrovně. </a:t>
            </a:r>
          </a:p>
          <a:p>
            <a:pPr marL="0" indent="0">
              <a:buNone/>
            </a:pPr>
            <a:endParaRPr lang="cs-CZ" sz="26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600" dirty="0" smtClean="0">
                <a:solidFill>
                  <a:schemeClr val="accent3"/>
                </a:solidFill>
                <a:latin typeface="+mn-lt"/>
              </a:rPr>
              <a:t>Označník se umisťuje na záhlaví stanice ve vzdálenosti nejméně 50 m od vjezdového návěstidla. </a:t>
            </a:r>
          </a:p>
          <a:p>
            <a:pPr marL="0" indent="0">
              <a:buNone/>
            </a:pPr>
            <a:endParaRPr lang="cs-CZ" sz="24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200" b="0" dirty="0" smtClean="0">
                <a:solidFill>
                  <a:srgbClr val="000000"/>
                </a:solidFill>
                <a:latin typeface="+mn-lt"/>
              </a:rPr>
              <a:t>V odůvodněných případech může být umístěn i v delší vzdálenosti, např. s ohledem na přejezd s PZZ apod.</a:t>
            </a:r>
          </a:p>
          <a:p>
            <a:endParaRPr lang="pl-PL" sz="2200" dirty="0" smtClean="0">
              <a:solidFill>
                <a:srgbClr val="000000"/>
              </a:solidFill>
              <a:latin typeface="+mn-lt"/>
            </a:endParaRPr>
          </a:p>
          <a:p>
            <a:endParaRPr lang="cs-CZ" sz="2400" b="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26093" y="692150"/>
            <a:ext cx="822262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Definice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07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pl-PL" sz="2400" dirty="0" smtClean="0"/>
          </a:p>
          <a:p>
            <a:endParaRPr lang="cs-CZ" sz="24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50937" y="692150"/>
            <a:ext cx="8297776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Definice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7" name="irc_mi" descr="Výsledek obrázku pro vjezdové návěstidlo">
            <a:hlinkClick r:id="rId2"/>
          </p:cNvPr>
          <p:cNvPicPr preferRelativeResize="0">
            <a:picLocks noChangeAspect="1"/>
          </p:cNvPicPr>
          <p:nvPr/>
        </p:nvPicPr>
        <p:blipFill>
          <a:blip r:embed="rId3"/>
          <a:srcRect l="42170" t="26833" r="35033" b="31660"/>
          <a:stretch>
            <a:fillRect/>
          </a:stretch>
        </p:blipFill>
        <p:spPr bwMode="auto">
          <a:xfrm>
            <a:off x="2401141" y="580434"/>
            <a:ext cx="4775890" cy="5798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00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Ve stanicích na dvoukolejných nebo vícekolejných tratích se posunuje zpravidla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na záhlaví </a:t>
            </a:r>
            <a:r>
              <a:rPr lang="pl-PL" sz="2800" dirty="0" smtClean="0">
                <a:solidFill>
                  <a:schemeClr val="tx2"/>
                </a:solidFill>
                <a:latin typeface="+mn-lt"/>
              </a:rPr>
              <a:t>správné koleje </a:t>
            </a:r>
            <a:r>
              <a:rPr lang="pl-PL" sz="2400" b="0" dirty="0" smtClean="0">
                <a:solidFill>
                  <a:srgbClr val="000000"/>
                </a:solidFill>
                <a:latin typeface="+mn-lt"/>
              </a:rPr>
              <a:t>(pro směr jízdy ze stanice).</a:t>
            </a:r>
          </a:p>
          <a:p>
            <a:pPr>
              <a:buNone/>
            </a:pPr>
            <a:endParaRPr lang="pl-PL" sz="2400" dirty="0" smtClean="0">
              <a:solidFill>
                <a:srgbClr val="000000"/>
              </a:solidFill>
              <a:latin typeface="+mn-lt"/>
            </a:endParaRPr>
          </a:p>
          <a:p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Ve stanicích, které u záhlaví správné koleje nemají označník, se na tomto záhlaví smí po dobu jejího obousměrného pojíždění posunovat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jen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do úrovně označníku u záhlaví nesprávné koleje.</a:t>
            </a:r>
            <a:endParaRPr lang="pl-PL" sz="2800" dirty="0" smtClean="0">
              <a:solidFill>
                <a:schemeClr val="tx2"/>
              </a:solidFill>
              <a:latin typeface="+mn-lt"/>
            </a:endParaRPr>
          </a:p>
          <a:p>
            <a:endParaRPr lang="cs-CZ" sz="2400" b="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63671" y="692150"/>
            <a:ext cx="8185042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Dvoukolejné tratě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31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52604"/>
            <a:ext cx="8229600" cy="487356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Funkci označníku může plnit i 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světelné seřaďovací </a:t>
            </a:r>
            <a:br>
              <a:rPr lang="cs-CZ" sz="2400" dirty="0" smtClean="0">
                <a:solidFill>
                  <a:schemeClr val="tx2"/>
                </a:solidFill>
                <a:latin typeface="+mn-lt"/>
              </a:rPr>
            </a:b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návěstidlo nebo 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světelné hlavní návěstidlo </a:t>
            </a:r>
            <a:br>
              <a:rPr lang="cs-CZ" sz="2400" dirty="0" smtClean="0">
                <a:solidFill>
                  <a:schemeClr val="tx2"/>
                </a:solidFill>
                <a:latin typeface="+mn-lt"/>
              </a:rPr>
            </a:b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platné pro jízdu vlaků </a:t>
            </a:r>
            <a:br>
              <a:rPr lang="cs-CZ" sz="2400" dirty="0" smtClean="0">
                <a:solidFill>
                  <a:schemeClr val="tx2"/>
                </a:solidFill>
                <a:latin typeface="+mn-lt"/>
              </a:rPr>
            </a:b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i posun.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endParaRPr lang="cs-CZ" sz="28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b="0" dirty="0" smtClean="0">
                <a:solidFill>
                  <a:srgbClr val="000000"/>
                </a:solidFill>
                <a:latin typeface="+mn-lt"/>
              </a:rPr>
              <a:t>Plní-li světelné hlavní návěstidlo </a:t>
            </a:r>
          </a:p>
          <a:p>
            <a:pPr marL="0" indent="0">
              <a:buNone/>
            </a:pPr>
            <a:r>
              <a:rPr lang="cs-CZ" b="0" dirty="0" smtClean="0">
                <a:solidFill>
                  <a:srgbClr val="000000"/>
                </a:solidFill>
                <a:latin typeface="+mn-lt"/>
              </a:rPr>
              <a:t>funkci označníku, platí </a:t>
            </a:r>
          </a:p>
          <a:p>
            <a:pPr marL="0" indent="0">
              <a:buNone/>
            </a:pPr>
            <a:r>
              <a:rPr lang="cs-CZ" b="0" dirty="0" smtClean="0">
                <a:solidFill>
                  <a:srgbClr val="000000"/>
                </a:solidFill>
                <a:latin typeface="+mn-lt"/>
              </a:rPr>
              <a:t>pro posun za toto návěstidlo</a:t>
            </a:r>
          </a:p>
          <a:p>
            <a:pPr marL="0" indent="0">
              <a:buNone/>
            </a:pPr>
            <a:r>
              <a:rPr lang="cs-CZ" b="0" dirty="0" smtClean="0">
                <a:solidFill>
                  <a:srgbClr val="000000"/>
                </a:solidFill>
                <a:latin typeface="+mn-lt"/>
              </a:rPr>
              <a:t> veškerá </a:t>
            </a:r>
            <a:r>
              <a:rPr lang="pl-PL" b="0" dirty="0" smtClean="0">
                <a:solidFill>
                  <a:srgbClr val="000000"/>
                </a:solidFill>
                <a:latin typeface="+mn-lt"/>
              </a:rPr>
              <a:t>ustanovení jako </a:t>
            </a:r>
          </a:p>
          <a:p>
            <a:pPr marL="0" indent="0">
              <a:buNone/>
            </a:pPr>
            <a:r>
              <a:rPr lang="pl-PL" b="0" dirty="0" smtClean="0">
                <a:solidFill>
                  <a:srgbClr val="000000"/>
                </a:solidFill>
                <a:latin typeface="+mn-lt"/>
              </a:rPr>
              <a:t>pro posun za označník.</a:t>
            </a:r>
            <a:endParaRPr lang="cs-CZ" b="0" dirty="0" smtClean="0">
              <a:solidFill>
                <a:srgbClr val="000000"/>
              </a:solidFill>
              <a:latin typeface="+mn-lt"/>
            </a:endParaRPr>
          </a:p>
          <a:p>
            <a:pPr marL="0" indent="0"/>
            <a:endParaRPr lang="cs-CZ" b="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88515" y="692150"/>
            <a:ext cx="826019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Seřaďovací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7" name="Obrázek 6" descr="Související obrázek">
            <a:hlinkClick r:id="rId2" tgtFrame="&quot;_blank&quot;"/>
          </p:cNvPr>
          <p:cNvPicPr preferRelativeResize="0"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6232" y="1790619"/>
            <a:ext cx="3278886" cy="437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023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3200" dirty="0" smtClean="0">
                <a:solidFill>
                  <a:srgbClr val="000000"/>
                </a:solidFill>
                <a:latin typeface="+mn-lt"/>
              </a:rPr>
              <a:t>Nemá-li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záhlaví, na kterém se posunuje, označník nebo návěstidlo, které plní funkci označníku, smí se směrem ze stanice posunovat </a:t>
            </a:r>
            <a:r>
              <a:rPr lang="cs-CZ" sz="3200" dirty="0" smtClean="0">
                <a:solidFill>
                  <a:schemeClr val="tx2"/>
                </a:solidFill>
                <a:latin typeface="+mn-lt"/>
              </a:rPr>
              <a:t>nejdále do úrovně vjezdového návěstidla.</a:t>
            </a:r>
          </a:p>
          <a:p>
            <a:pPr marL="0" indent="0">
              <a:buNone/>
            </a:pPr>
            <a:endParaRPr lang="cs-CZ" sz="32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200" b="0" dirty="0" smtClean="0">
                <a:solidFill>
                  <a:srgbClr val="000000"/>
                </a:solidFill>
                <a:latin typeface="+mn-lt"/>
              </a:rPr>
              <a:t>Za dodržení ustanovení tohoto článku odpovídá strojvedoucí posunového hnacího vozidla, u sunutých posunových dílů zaměstnanec v čele posunového dílu..</a:t>
            </a: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26093" y="692150"/>
            <a:ext cx="822262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Co když označník není?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3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Posun za označník nebo za návěstidlo, které plní funkci označníku, je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dovolen jen se svolením výpravčího.</a:t>
            </a:r>
          </a:p>
          <a:p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Při posunu za označník </a:t>
            </a:r>
            <a:r>
              <a:rPr lang="cs-CZ" sz="2800" dirty="0" smtClean="0">
                <a:solidFill>
                  <a:schemeClr val="accent3"/>
                </a:solidFill>
                <a:latin typeface="+mn-lt"/>
              </a:rPr>
              <a:t>nesmí konec posunového dílu opustit obvod stanice.</a:t>
            </a:r>
          </a:p>
          <a:p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Posun za označník smí být prováděn </a:t>
            </a: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nejdále do úrovně vjezdového návěstidla sousední stanice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nebo odbočky (popř. lichoběžníkové tabulky sousední dopravny D3 nebo dopravny RB).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00833" y="692473"/>
            <a:ext cx="8347631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Zásady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0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ZDC">
      <a:dk1>
        <a:srgbClr val="002B59"/>
      </a:dk1>
      <a:lt1>
        <a:srgbClr val="FFFFFF"/>
      </a:lt1>
      <a:dk2>
        <a:srgbClr val="FF5200"/>
      </a:dk2>
      <a:lt2>
        <a:srgbClr val="FFFFFF"/>
      </a:lt2>
      <a:accent1>
        <a:srgbClr val="002B59"/>
      </a:accent1>
      <a:accent2>
        <a:srgbClr val="FF5200"/>
      </a:accent2>
      <a:accent3>
        <a:srgbClr val="00A1E0"/>
      </a:accent3>
      <a:accent4>
        <a:srgbClr val="737373"/>
      </a:accent4>
      <a:accent5>
        <a:srgbClr val="82BC00"/>
      </a:accent5>
      <a:accent6>
        <a:srgbClr val="34A49A"/>
      </a:accent6>
      <a:hlink>
        <a:srgbClr val="002B59"/>
      </a:hlink>
      <a:folHlink>
        <a:srgbClr val="737373"/>
      </a:folHlink>
    </a:clrScheme>
    <a:fontScheme name="SZD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  <a:ln w="12700">
          <a:solidFill>
            <a:schemeClr val="accent3"/>
          </a:solidFill>
        </a:ln>
      </a:spPr>
      <a:bodyPr lIns="72000" tIns="54000" rIns="72000" bIns="72000" rtlCol="0" anchor="t" anchorCtr="0"/>
      <a:lstStyle>
        <a:defPPr algn="l">
          <a:defRPr sz="15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3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12700">
          <a:noFill/>
        </a:ln>
      </a:spPr>
      <a:bodyPr wrap="square" lIns="0" tIns="0" rIns="0" bIns="0" rtlCol="0">
        <a:spAutoFit/>
      </a:bodyPr>
      <a:lstStyle>
        <a:defPPr>
          <a:defRPr sz="15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_Source xmlns="http://schemas.microsoft.com/sharepoint/v3/fields" xsi:nil="true"/>
    <URL xmlns="http://schemas.microsoft.com/sharepoint/v3">
      <Url xsi:nil="true"/>
      <Description xsi:nil="true"/>
    </URL>
    <_Coverage xmlns="http://schemas.microsoft.com/sharepoint/v3/fields" xsi:nil="true"/>
    <_RightsManagemen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8DDC52BD08C74A84BD722897D47355" ma:contentTypeVersion="7" ma:contentTypeDescription="Vytvořit nový dokument" ma:contentTypeScope="" ma:versionID="0091792794118dfa8380e63db8c156dc">
  <xsd:schema xmlns:xsd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e50c54431dbdc2c5f53f82dc5678a903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URL" minOccurs="0"/>
                <xsd:element ref="ns2:_Source" minOccurs="0"/>
                <xsd:element ref="ns2:_RightsManagement" minOccurs="0"/>
                <xsd:element ref="ns2:_Coverag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URL" ma:index="8" nillable="true" ma:displayName="Adresa 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Source" ma:index="9" nillable="true" ma:displayName="Zdroj" ma:description="Odkazy na prostředky, z nichž byl tento prostředek odvozen" ma:internalName="_Source">
      <xsd:simpleType>
        <xsd:restriction base="dms:Note"/>
      </xsd:simpleType>
    </xsd:element>
    <xsd:element name="_RightsManagement" ma:index="10" nillable="true" ma:displayName="Správa práv" ma:description="Informace o právech souvisejících s tímto prostředkem" ma:internalName="_RightsManagement">
      <xsd:simpleType>
        <xsd:restriction base="dms:Note"/>
      </xsd:simpleType>
    </xsd:element>
    <xsd:element name="_Coverage" ma:index="11" nillable="true" ma:displayName="Pokrytí" ma:description="Rozsah" ma:internalName="_Coverag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 ma:index="12" ma:displayName="Kategorie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1AAD1DE-51B7-4A5F-8043-3FCA5BC59FF5}">
  <ds:schemaRefs>
    <ds:schemaRef ds:uri="http://schemas.microsoft.com/sharepoint/v3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59EBA81-4619-49EE-8D72-F07849EBE7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939EEF-7259-4ECB-84A6-E45B51B644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2013</TotalTime>
  <Words>968</Words>
  <Application>Microsoft Office PowerPoint</Application>
  <PresentationFormat>Předvádění na obrazovce (4:3)</PresentationFormat>
  <Paragraphs>143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Office Theme</vt:lpstr>
      <vt:lpstr>Posun za označník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Správa železnic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Dlouhý název  příslušné prezentace</dc:title>
  <dc:creator>Mulačová Lenka, Ing.</dc:creator>
  <cp:lastModifiedBy>Mulačová Lenka, Ing.</cp:lastModifiedBy>
  <cp:revision>52</cp:revision>
  <dcterms:created xsi:type="dcterms:W3CDTF">2018-05-24T14:44:43Z</dcterms:created>
  <dcterms:modified xsi:type="dcterms:W3CDTF">2020-01-25T11:45:55Z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0x010100D68DDC52BD08C74A84BD722897D47355</vt:lpwstr>
  </property>
</Properties>
</file>