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319" r:id="rId5"/>
    <p:sldId id="511" r:id="rId6"/>
    <p:sldId id="512" r:id="rId7"/>
    <p:sldId id="513" r:id="rId8"/>
    <p:sldId id="514" r:id="rId9"/>
    <p:sldId id="515" r:id="rId10"/>
    <p:sldId id="516" r:id="rId11"/>
    <p:sldId id="517" r:id="rId12"/>
    <p:sldId id="518" r:id="rId13"/>
    <p:sldId id="519" r:id="rId14"/>
    <p:sldId id="520" r:id="rId15"/>
    <p:sldId id="521" r:id="rId16"/>
    <p:sldId id="522" r:id="rId17"/>
    <p:sldId id="523" r:id="rId18"/>
    <p:sldId id="33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273">
          <p15:clr>
            <a:srgbClr val="A4A3A4"/>
          </p15:clr>
        </p15:guide>
        <p15:guide id="3" orient="horz" pos="4125">
          <p15:clr>
            <a:srgbClr val="A4A3A4"/>
          </p15:clr>
        </p15:guide>
        <p15:guide id="5" orient="horz" pos="3822">
          <p15:clr>
            <a:srgbClr val="A4A3A4"/>
          </p15:clr>
        </p15:guide>
        <p15:guide id="6" orient="horz" pos="951">
          <p15:clr>
            <a:srgbClr val="A4A3A4"/>
          </p15:clr>
        </p15:guide>
        <p15:guide id="7" pos="2880">
          <p15:clr>
            <a:srgbClr val="A4A3A4"/>
          </p15:clr>
        </p15:guide>
        <p15:guide id="8" pos="313">
          <p15:clr>
            <a:srgbClr val="A4A3A4"/>
          </p15:clr>
        </p15:guide>
        <p15:guide id="9" pos="5451">
          <p15:clr>
            <a:srgbClr val="A4A3A4"/>
          </p15:clr>
        </p15:guide>
        <p15:guide id="10" pos="2049">
          <p15:clr>
            <a:srgbClr val="A4A3A4"/>
          </p15:clr>
        </p15:guide>
        <p15:guide id="11" pos="3711">
          <p15:clr>
            <a:srgbClr val="A4A3A4"/>
          </p15:clr>
        </p15:guide>
        <p15:guide id="12" pos="3864">
          <p15:clr>
            <a:srgbClr val="A4A3A4"/>
          </p15:clr>
        </p15:guide>
        <p15:guide id="13" pos="2801">
          <p15:clr>
            <a:srgbClr val="A4A3A4"/>
          </p15:clr>
        </p15:guide>
        <p15:guide id="14" pos="2959">
          <p15:clr>
            <a:srgbClr val="A4A3A4"/>
          </p15:clr>
        </p15:guide>
        <p15:guide id="15" pos="1896">
          <p15:clr>
            <a:srgbClr val="A4A3A4"/>
          </p15:clr>
        </p15:guide>
        <p15:guide id="16" orient="horz" pos="34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82C228D-DB82-498E-97C7-A9C4409E5F8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2C228D-DB82-498E-97C7-A9C4409E5F8C}" styleName="SZDC Tab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7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7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381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solidFill>
            <a:schemeClr val="accent3">
              <a:alpha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204"/>
      </p:cViewPr>
      <p:guideLst>
        <p:guide orient="horz" pos="2160"/>
        <p:guide orient="horz" pos="273"/>
        <p:guide orient="horz" pos="4125"/>
        <p:guide orient="horz" pos="3822"/>
        <p:guide orient="horz" pos="951"/>
        <p:guide orient="horz" pos="3444"/>
        <p:guide pos="2880"/>
        <p:guide pos="313"/>
        <p:guide pos="5451"/>
        <p:guide pos="2049"/>
        <p:guide pos="3711"/>
        <p:guide pos="3864"/>
        <p:guide pos="2801"/>
        <p:guide pos="2959"/>
        <p:guide pos="1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26000" cy="126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8D279-CB39-4E49-B4C4-534702CDECCA}" type="datetimeFigureOut">
              <a:rPr lang="cs-CZ" smtClean="0"/>
              <a:pPr/>
              <a:t>25.1.2020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E2BAC-C39F-4556-A179-5451CF6BF0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D484C998-8052-416B-AE91-0AB37A28D1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bg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bg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F4891A1E-0827-4DD5-99F4-29F0EDDEA2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0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3960812" cy="36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2411760" y="692473"/>
            <a:ext cx="6336704" cy="50427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>
          <a:xfrm>
            <a:off x="6686550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A1DB8-D73E-4115-AD21-8C75BC5BFE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4822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B9573AE-0377-40D9-BDA9-DF8523212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815657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539432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40608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9" y="1509713"/>
            <a:ext cx="3949700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97414" y="1509713"/>
            <a:ext cx="3956050" cy="406082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3429000"/>
            <a:ext cx="8156575" cy="2142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252788" y="1509713"/>
            <a:ext cx="2638425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96889" y="1509713"/>
            <a:ext cx="2513012" cy="1692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/ 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-460" y="-2383"/>
            <a:ext cx="9146841" cy="5467351"/>
          </a:xfrm>
          <a:custGeom>
            <a:avLst/>
            <a:gdLst>
              <a:gd name="connsiteX0" fmla="*/ 0 w 9144000"/>
              <a:gd name="connsiteY0" fmla="*/ 1366837 h 5467349"/>
              <a:gd name="connsiteX1" fmla="*/ 1366837 w 9144000"/>
              <a:gd name="connsiteY1" fmla="*/ 1366837 h 5467349"/>
              <a:gd name="connsiteX2" fmla="*/ 1366837 w 9144000"/>
              <a:gd name="connsiteY2" fmla="*/ 0 h 5467349"/>
              <a:gd name="connsiteX3" fmla="*/ 7777163 w 9144000"/>
              <a:gd name="connsiteY3" fmla="*/ 0 h 5467349"/>
              <a:gd name="connsiteX4" fmla="*/ 7777163 w 9144000"/>
              <a:gd name="connsiteY4" fmla="*/ 1366837 h 5467349"/>
              <a:gd name="connsiteX5" fmla="*/ 9144000 w 9144000"/>
              <a:gd name="connsiteY5" fmla="*/ 1366837 h 5467349"/>
              <a:gd name="connsiteX6" fmla="*/ 9144000 w 9144000"/>
              <a:gd name="connsiteY6" fmla="*/ 4100512 h 5467349"/>
              <a:gd name="connsiteX7" fmla="*/ 7777163 w 9144000"/>
              <a:gd name="connsiteY7" fmla="*/ 4100512 h 5467349"/>
              <a:gd name="connsiteX8" fmla="*/ 7777163 w 9144000"/>
              <a:gd name="connsiteY8" fmla="*/ 5467349 h 5467349"/>
              <a:gd name="connsiteX9" fmla="*/ 1366837 w 9144000"/>
              <a:gd name="connsiteY9" fmla="*/ 5467349 h 5467349"/>
              <a:gd name="connsiteX10" fmla="*/ 1366837 w 9144000"/>
              <a:gd name="connsiteY10" fmla="*/ 4100512 h 5467349"/>
              <a:gd name="connsiteX11" fmla="*/ 0 w 9144000"/>
              <a:gd name="connsiteY11" fmla="*/ 4100512 h 5467349"/>
              <a:gd name="connsiteX12" fmla="*/ 0 w 9144000"/>
              <a:gd name="connsiteY12" fmla="*/ 1366837 h 5467349"/>
              <a:gd name="connsiteX0" fmla="*/ 4763 w 9148763"/>
              <a:gd name="connsiteY0" fmla="*/ 1366837 h 5467349"/>
              <a:gd name="connsiteX1" fmla="*/ 0 w 9148763"/>
              <a:gd name="connsiteY1" fmla="*/ 1099 h 5467349"/>
              <a:gd name="connsiteX2" fmla="*/ 1371600 w 9148763"/>
              <a:gd name="connsiteY2" fmla="*/ 0 h 5467349"/>
              <a:gd name="connsiteX3" fmla="*/ 7781926 w 9148763"/>
              <a:gd name="connsiteY3" fmla="*/ 0 h 5467349"/>
              <a:gd name="connsiteX4" fmla="*/ 7781926 w 9148763"/>
              <a:gd name="connsiteY4" fmla="*/ 1366837 h 5467349"/>
              <a:gd name="connsiteX5" fmla="*/ 9148763 w 9148763"/>
              <a:gd name="connsiteY5" fmla="*/ 1366837 h 5467349"/>
              <a:gd name="connsiteX6" fmla="*/ 9148763 w 9148763"/>
              <a:gd name="connsiteY6" fmla="*/ 4100512 h 5467349"/>
              <a:gd name="connsiteX7" fmla="*/ 7781926 w 9148763"/>
              <a:gd name="connsiteY7" fmla="*/ 4100512 h 5467349"/>
              <a:gd name="connsiteX8" fmla="*/ 7781926 w 9148763"/>
              <a:gd name="connsiteY8" fmla="*/ 5467349 h 5467349"/>
              <a:gd name="connsiteX9" fmla="*/ 1371600 w 9148763"/>
              <a:gd name="connsiteY9" fmla="*/ 5467349 h 5467349"/>
              <a:gd name="connsiteX10" fmla="*/ 1371600 w 9148763"/>
              <a:gd name="connsiteY10" fmla="*/ 4100512 h 5467349"/>
              <a:gd name="connsiteX11" fmla="*/ 4763 w 9148763"/>
              <a:gd name="connsiteY11" fmla="*/ 4100512 h 5467349"/>
              <a:gd name="connsiteX12" fmla="*/ 4763 w 9148763"/>
              <a:gd name="connsiteY12" fmla="*/ 1366837 h 5467349"/>
              <a:gd name="connsiteX0" fmla="*/ 33 w 9144033"/>
              <a:gd name="connsiteY0" fmla="*/ 1366837 h 5467349"/>
              <a:gd name="connsiteX1" fmla="*/ 54802 w 9144033"/>
              <a:gd name="connsiteY1" fmla="*/ 39199 h 5467349"/>
              <a:gd name="connsiteX2" fmla="*/ 1366870 w 9144033"/>
              <a:gd name="connsiteY2" fmla="*/ 0 h 5467349"/>
              <a:gd name="connsiteX3" fmla="*/ 7777196 w 9144033"/>
              <a:gd name="connsiteY3" fmla="*/ 0 h 5467349"/>
              <a:gd name="connsiteX4" fmla="*/ 7777196 w 9144033"/>
              <a:gd name="connsiteY4" fmla="*/ 1366837 h 5467349"/>
              <a:gd name="connsiteX5" fmla="*/ 9144033 w 9144033"/>
              <a:gd name="connsiteY5" fmla="*/ 1366837 h 5467349"/>
              <a:gd name="connsiteX6" fmla="*/ 9144033 w 9144033"/>
              <a:gd name="connsiteY6" fmla="*/ 4100512 h 5467349"/>
              <a:gd name="connsiteX7" fmla="*/ 7777196 w 9144033"/>
              <a:gd name="connsiteY7" fmla="*/ 4100512 h 5467349"/>
              <a:gd name="connsiteX8" fmla="*/ 7777196 w 9144033"/>
              <a:gd name="connsiteY8" fmla="*/ 5467349 h 5467349"/>
              <a:gd name="connsiteX9" fmla="*/ 1366870 w 9144033"/>
              <a:gd name="connsiteY9" fmla="*/ 5467349 h 5467349"/>
              <a:gd name="connsiteX10" fmla="*/ 1366870 w 9144033"/>
              <a:gd name="connsiteY10" fmla="*/ 4100512 h 5467349"/>
              <a:gd name="connsiteX11" fmla="*/ 33 w 9144033"/>
              <a:gd name="connsiteY11" fmla="*/ 4100512 h 5467349"/>
              <a:gd name="connsiteX12" fmla="*/ 33 w 9144033"/>
              <a:gd name="connsiteY12" fmla="*/ 1366837 h 5467349"/>
              <a:gd name="connsiteX0" fmla="*/ 458 w 9144458"/>
              <a:gd name="connsiteY0" fmla="*/ 1368119 h 5468631"/>
              <a:gd name="connsiteX1" fmla="*/ 458 w 9144458"/>
              <a:gd name="connsiteY1" fmla="*/ 0 h 5468631"/>
              <a:gd name="connsiteX2" fmla="*/ 1367295 w 9144458"/>
              <a:gd name="connsiteY2" fmla="*/ 1282 h 5468631"/>
              <a:gd name="connsiteX3" fmla="*/ 7777621 w 9144458"/>
              <a:gd name="connsiteY3" fmla="*/ 1282 h 5468631"/>
              <a:gd name="connsiteX4" fmla="*/ 7777621 w 9144458"/>
              <a:gd name="connsiteY4" fmla="*/ 1368119 h 5468631"/>
              <a:gd name="connsiteX5" fmla="*/ 9144458 w 9144458"/>
              <a:gd name="connsiteY5" fmla="*/ 1368119 h 5468631"/>
              <a:gd name="connsiteX6" fmla="*/ 9144458 w 9144458"/>
              <a:gd name="connsiteY6" fmla="*/ 4101794 h 5468631"/>
              <a:gd name="connsiteX7" fmla="*/ 7777621 w 9144458"/>
              <a:gd name="connsiteY7" fmla="*/ 4101794 h 5468631"/>
              <a:gd name="connsiteX8" fmla="*/ 7777621 w 9144458"/>
              <a:gd name="connsiteY8" fmla="*/ 5468631 h 5468631"/>
              <a:gd name="connsiteX9" fmla="*/ 1367295 w 9144458"/>
              <a:gd name="connsiteY9" fmla="*/ 5468631 h 5468631"/>
              <a:gd name="connsiteX10" fmla="*/ 1367295 w 9144458"/>
              <a:gd name="connsiteY10" fmla="*/ 4101794 h 5468631"/>
              <a:gd name="connsiteX11" fmla="*/ 458 w 9144458"/>
              <a:gd name="connsiteY11" fmla="*/ 4101794 h 5468631"/>
              <a:gd name="connsiteX12" fmla="*/ 458 w 9144458"/>
              <a:gd name="connsiteY12" fmla="*/ 1368119 h 54686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469731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360194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360194"/>
              <a:gd name="connsiteX1" fmla="*/ 458 w 9146840"/>
              <a:gd name="connsiteY1" fmla="*/ 1100 h 5360194"/>
              <a:gd name="connsiteX2" fmla="*/ 1367295 w 9146840"/>
              <a:gd name="connsiteY2" fmla="*/ 2382 h 5360194"/>
              <a:gd name="connsiteX3" fmla="*/ 7777621 w 9146840"/>
              <a:gd name="connsiteY3" fmla="*/ 2382 h 5360194"/>
              <a:gd name="connsiteX4" fmla="*/ 9146840 w 9146840"/>
              <a:gd name="connsiteY4" fmla="*/ 0 h 5360194"/>
              <a:gd name="connsiteX5" fmla="*/ 9144458 w 9146840"/>
              <a:gd name="connsiteY5" fmla="*/ 1369219 h 5360194"/>
              <a:gd name="connsiteX6" fmla="*/ 9144458 w 9146840"/>
              <a:gd name="connsiteY6" fmla="*/ 4102894 h 5360194"/>
              <a:gd name="connsiteX7" fmla="*/ 7777621 w 9146840"/>
              <a:gd name="connsiteY7" fmla="*/ 4102894 h 5360194"/>
              <a:gd name="connsiteX8" fmla="*/ 7777621 w 9146840"/>
              <a:gd name="connsiteY8" fmla="*/ 5360194 h 5360194"/>
              <a:gd name="connsiteX9" fmla="*/ 1367295 w 9146840"/>
              <a:gd name="connsiteY9" fmla="*/ 5360194 h 5360194"/>
              <a:gd name="connsiteX10" fmla="*/ 1367295 w 9146840"/>
              <a:gd name="connsiteY10" fmla="*/ 4102894 h 5360194"/>
              <a:gd name="connsiteX11" fmla="*/ 458 w 9146840"/>
              <a:gd name="connsiteY11" fmla="*/ 4102894 h 5360194"/>
              <a:gd name="connsiteX12" fmla="*/ 458 w 9146840"/>
              <a:gd name="connsiteY12" fmla="*/ 1369219 h 5360194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4102894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9731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1367295 w 9146840"/>
              <a:gd name="connsiteY9" fmla="*/ 5360194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72112 h 5472112"/>
              <a:gd name="connsiteX12" fmla="*/ 458 w 9146840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7351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69731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69732"/>
              <a:gd name="connsiteX1" fmla="*/ 2382 w 9148764"/>
              <a:gd name="connsiteY1" fmla="*/ 1100 h 5469732"/>
              <a:gd name="connsiteX2" fmla="*/ 1369219 w 9148764"/>
              <a:gd name="connsiteY2" fmla="*/ 2382 h 5469732"/>
              <a:gd name="connsiteX3" fmla="*/ 7779545 w 9148764"/>
              <a:gd name="connsiteY3" fmla="*/ 2382 h 5469732"/>
              <a:gd name="connsiteX4" fmla="*/ 9148764 w 9148764"/>
              <a:gd name="connsiteY4" fmla="*/ 0 h 5469732"/>
              <a:gd name="connsiteX5" fmla="*/ 9146382 w 9148764"/>
              <a:gd name="connsiteY5" fmla="*/ 1369219 h 5469732"/>
              <a:gd name="connsiteX6" fmla="*/ 9146382 w 9148764"/>
              <a:gd name="connsiteY6" fmla="*/ 5469731 h 5469732"/>
              <a:gd name="connsiteX7" fmla="*/ 8646321 w 9148764"/>
              <a:gd name="connsiteY7" fmla="*/ 5469731 h 5469732"/>
              <a:gd name="connsiteX8" fmla="*/ 8648701 w 9148764"/>
              <a:gd name="connsiteY8" fmla="*/ 5360194 h 5469732"/>
              <a:gd name="connsiteX9" fmla="*/ 502445 w 9148764"/>
              <a:gd name="connsiteY9" fmla="*/ 5362576 h 5469732"/>
              <a:gd name="connsiteX10" fmla="*/ 500061 w 9148764"/>
              <a:gd name="connsiteY10" fmla="*/ 5469732 h 5469732"/>
              <a:gd name="connsiteX11" fmla="*/ 0 w 9148764"/>
              <a:gd name="connsiteY11" fmla="*/ 5467350 h 5469732"/>
              <a:gd name="connsiteX12" fmla="*/ 2382 w 9148764"/>
              <a:gd name="connsiteY12" fmla="*/ 1369219 h 5469732"/>
              <a:gd name="connsiteX0" fmla="*/ 459 w 9146841"/>
              <a:gd name="connsiteY0" fmla="*/ 1369219 h 5469732"/>
              <a:gd name="connsiteX1" fmla="*/ 459 w 9146841"/>
              <a:gd name="connsiteY1" fmla="*/ 1100 h 5469732"/>
              <a:gd name="connsiteX2" fmla="*/ 1367296 w 9146841"/>
              <a:gd name="connsiteY2" fmla="*/ 2382 h 5469732"/>
              <a:gd name="connsiteX3" fmla="*/ 7777622 w 9146841"/>
              <a:gd name="connsiteY3" fmla="*/ 2382 h 5469732"/>
              <a:gd name="connsiteX4" fmla="*/ 9146841 w 9146841"/>
              <a:gd name="connsiteY4" fmla="*/ 0 h 5469732"/>
              <a:gd name="connsiteX5" fmla="*/ 9144459 w 9146841"/>
              <a:gd name="connsiteY5" fmla="*/ 1369219 h 5469732"/>
              <a:gd name="connsiteX6" fmla="*/ 9144459 w 9146841"/>
              <a:gd name="connsiteY6" fmla="*/ 5469731 h 5469732"/>
              <a:gd name="connsiteX7" fmla="*/ 8644398 w 9146841"/>
              <a:gd name="connsiteY7" fmla="*/ 5469731 h 5469732"/>
              <a:gd name="connsiteX8" fmla="*/ 8646778 w 9146841"/>
              <a:gd name="connsiteY8" fmla="*/ 5360194 h 5469732"/>
              <a:gd name="connsiteX9" fmla="*/ 500522 w 9146841"/>
              <a:gd name="connsiteY9" fmla="*/ 5362576 h 5469732"/>
              <a:gd name="connsiteX10" fmla="*/ 498138 w 9146841"/>
              <a:gd name="connsiteY10" fmla="*/ 5469732 h 5469732"/>
              <a:gd name="connsiteX11" fmla="*/ 458 w 9146841"/>
              <a:gd name="connsiteY11" fmla="*/ 5467350 h 5469732"/>
              <a:gd name="connsiteX12" fmla="*/ 459 w 9146841"/>
              <a:gd name="connsiteY12" fmla="*/ 1369219 h 5469732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498138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7350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4398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4396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4968 h 5469731"/>
              <a:gd name="connsiteX7" fmla="*/ 8642016 w 9146841"/>
              <a:gd name="connsiteY7" fmla="*/ 5469731 h 5469731"/>
              <a:gd name="connsiteX8" fmla="*/ 8639633 w 9146841"/>
              <a:gd name="connsiteY8" fmla="*/ 5364956 h 5469731"/>
              <a:gd name="connsiteX9" fmla="*/ 502903 w 9146841"/>
              <a:gd name="connsiteY9" fmla="*/ 5364958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7337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6841" h="5467351">
                <a:moveTo>
                  <a:pt x="459" y="1369219"/>
                </a:moveTo>
                <a:cubicBezTo>
                  <a:pt x="-1129" y="913973"/>
                  <a:pt x="2047" y="456346"/>
                  <a:pt x="459" y="1100"/>
                </a:cubicBezTo>
                <a:lnTo>
                  <a:pt x="1367296" y="2382"/>
                </a:lnTo>
                <a:lnTo>
                  <a:pt x="7777622" y="2382"/>
                </a:lnTo>
                <a:lnTo>
                  <a:pt x="9146841" y="0"/>
                </a:lnTo>
                <a:lnTo>
                  <a:pt x="9144459" y="1369219"/>
                </a:lnTo>
                <a:lnTo>
                  <a:pt x="9144459" y="5464968"/>
                </a:lnTo>
                <a:lnTo>
                  <a:pt x="8642016" y="5467350"/>
                </a:lnTo>
                <a:cubicBezTo>
                  <a:pt x="8642809" y="5430044"/>
                  <a:pt x="8638840" y="5404643"/>
                  <a:pt x="8639633" y="5367337"/>
                </a:cubicBezTo>
                <a:lnTo>
                  <a:pt x="502903" y="5364958"/>
                </a:lnTo>
                <a:cubicBezTo>
                  <a:pt x="502109" y="5400677"/>
                  <a:pt x="501314" y="5431632"/>
                  <a:pt x="500520" y="5467351"/>
                </a:cubicBezTo>
                <a:lnTo>
                  <a:pt x="458" y="5467350"/>
                </a:lnTo>
                <a:cubicBezTo>
                  <a:pt x="458" y="4099719"/>
                  <a:pt x="459" y="2736850"/>
                  <a:pt x="459" y="1369219"/>
                </a:cubicBezTo>
                <a:close/>
              </a:path>
            </a:pathLst>
          </a:custGeom>
        </p:spPr>
        <p:txBody>
          <a:bodyPr/>
          <a:lstStyle/>
          <a:p>
            <a:endParaRPr lang="cs-CZ"/>
          </a:p>
        </p:txBody>
      </p:sp>
      <p:sp>
        <p:nvSpPr>
          <p:cNvPr id="17" name="Rectangle 16"/>
          <p:cNvSpPr/>
          <p:nvPr userDrawn="1"/>
        </p:nvSpPr>
        <p:spPr>
          <a:xfrm>
            <a:off x="498475" y="5357813"/>
            <a:ext cx="8147050" cy="218586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96888" y="5554800"/>
            <a:ext cx="8156575" cy="49642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79FD0009-DC01-4F33-B276-32C4FF47F2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="" xmlns:a16="http://schemas.microsoft.com/office/drawing/2014/main" id="{451292B9-B0DA-4A20-A685-585E68CD4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6328800"/>
            <a:ext cx="251066" cy="19925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="" xmlns:p15="http://schemas.microsoft.com/office/powerpoint/2012/main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tx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tx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="" xmlns:a16="http://schemas.microsoft.com/office/drawing/2014/main" id="{75C49D45-999F-4C4C-A226-5F2BA609ED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357188"/>
            <a:ext cx="8156575" cy="8035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509713"/>
            <a:ext cx="8156575" cy="40615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4288" y="6327369"/>
            <a:ext cx="909464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7536" y="6327369"/>
            <a:ext cx="5742696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327369"/>
            <a:ext cx="481063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7D52871A-25F2-4A43-92F2-20178E160DE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62" r:id="rId4"/>
    <p:sldLayoutId id="2147483663" r:id="rId5"/>
    <p:sldLayoutId id="2147483664" r:id="rId6"/>
    <p:sldLayoutId id="2147483661" r:id="rId7"/>
    <p:sldLayoutId id="2147483651" r:id="rId8"/>
    <p:sldLayoutId id="2147483660" r:id="rId9"/>
    <p:sldLayoutId id="2147483666" r:id="rId10"/>
    <p:sldLayoutId id="21474836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"/>
        </a:spcBef>
        <a:buClr>
          <a:schemeClr val="tx2"/>
        </a:buClr>
        <a:buFont typeface="Verdana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52000" algn="l" defTabSz="914400" rtl="0" eaLnBrk="1" latinLnBrk="0" hangingPunct="1">
        <a:spcBef>
          <a:spcPts val="240"/>
        </a:spcBef>
        <a:buClrTx/>
        <a:buFont typeface="Verdana" pitchFamily="34" charset="0"/>
        <a:buChar char="—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52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32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548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80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9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444" userDrawn="1">
          <p15:clr>
            <a:srgbClr val="F26B43"/>
          </p15:clr>
        </p15:guide>
        <p15:guide id="4" pos="314" userDrawn="1">
          <p15:clr>
            <a:srgbClr val="F26B43"/>
          </p15:clr>
        </p15:guide>
        <p15:guide id="5" pos="5446" userDrawn="1">
          <p15:clr>
            <a:srgbClr val="F26B43"/>
          </p15:clr>
        </p15:guide>
        <p15:guide id="6" orient="horz" pos="3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com/url?sa=i&amp;rct=j&amp;q=&amp;esrc=s&amp;source=images&amp;cd=&amp;cad=rja&amp;uact=8&amp;ved=2ahUKEwiBuoztwr7cAhXNsaQKHSUmBOAQjRx6BAgBEAU&amp;url=https://slideplayer.cz/slide/11184583/&amp;psig=AOvVaw0vEPFygcVXSKdUC3OWc8vL&amp;ust=1532754730250756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i2h4fIvr7cAhUE3qQKHcXhAsAQjRx6BAgBEAU&amp;url=https://slideplayer.cz/slide/11184583/&amp;psig=AOvVaw3thi92kSOL7XC2CVRIV0uR&amp;ust=1532753568830320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i2h4fIvr7cAhUE3qQKHcXhAsAQjRx6BAgBEAU&amp;url=https://slideplayer.cz/slide/11184583/&amp;psig=AOvVaw3thi92kSOL7XC2CVRIV0uR&amp;ust=1532753568830320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rct=j&amp;q=&amp;esrc=s&amp;source=images&amp;cd=&amp;cad=rja&amp;uact=8&amp;ved=2ahUKEwi2h4fIvr7cAhUE3qQKHcXhAsAQjRx6BAgBEAU&amp;url=https://slideplayer.cz/slide/11184583/&amp;psig=AOvVaw3thi92kSOL7XC2CVRIV0uR&amp;ust=1532753568830320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com/url?sa=i&amp;rct=j&amp;q=&amp;esrc=s&amp;source=images&amp;cd=&amp;cad=rja&amp;uact=8&amp;ved=2ahUKEwi9ivX5vr7cAhUCDOwKHV49D-EQjRx6BAgBEAU&amp;url=https://slideplayer.cz/slide/11184583/&amp;psig=AOvVaw2g5PZ0hX44Mp-UzDbe_Z3x&amp;ust=1532753781387041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com/url?sa=i&amp;rct=j&amp;q=&amp;esrc=s&amp;source=images&amp;cd=&amp;cad=rja&amp;uact=8&amp;ved=2ahUKEwil_L29wr7cAhVI3KQKHXjHAqgQjRx6BAgBEAU&amp;url=https://slideplayer.cz/slide/11184583/&amp;psig=AOvVaw0vEPFygcVXSKdUC3OWc8vL&amp;ust=1532754730250756" TargetMode="Externa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2ahUKEwj9l6jHwr7cAhUR-aQKHW5OD5AQjRx6BAgBEAU&amp;url=https://slideplayer.cz/slide/11184583/&amp;psig=AOvVaw0vEPFygcVXSKdUC3OWc8vL&amp;ust=1532754730250756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7" y="4083484"/>
            <a:ext cx="8156575" cy="1109739"/>
          </a:xfrm>
        </p:spPr>
        <p:txBody>
          <a:bodyPr/>
          <a:lstStyle/>
          <a:p>
            <a:r>
              <a:rPr lang="cs-CZ" dirty="0" smtClean="0"/>
              <a:t>Posun vzhledem k jízdám vlaků</a:t>
            </a:r>
            <a:endParaRPr lang="cs-CZ" sz="28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Příprava k </a:t>
            </a:r>
            <a:r>
              <a:rPr lang="cs-CZ" smtClean="0"/>
              <a:t>OZ </a:t>
            </a:r>
            <a:r>
              <a:rPr lang="cs-CZ" smtClean="0"/>
              <a:t>D-03</a:t>
            </a:r>
            <a:endParaRPr lang="cs-CZ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0" lvl="1" indent="0">
              <a:buNone/>
            </a:pPr>
            <a:r>
              <a:rPr lang="cs-CZ" dirty="0" smtClean="0"/>
              <a:t>GŘ – odbor řízení provozu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Ve všech případech posunu v pokračování vlakové cesty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proti směru vjíždějícího vlaku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musí výhybkář před ohlášením volnosti vlakové cesty nebo před ohlášením zastavení rušícího posunu (výpravčí před postavením vlakové cesty)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přestavit výhybku, směřující na vjezdovou kolej </a:t>
            </a:r>
            <a:r>
              <a:rPr lang="pl-PL" sz="2400" dirty="0" smtClean="0">
                <a:solidFill>
                  <a:schemeClr val="tx2"/>
                </a:solidFill>
                <a:latin typeface="+mn-lt"/>
              </a:rPr>
              <a:t>vlaku, do opačné polohy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pl-PL" sz="2400" dirty="0" smtClean="0">
                <a:solidFill>
                  <a:schemeClr val="tx2"/>
                </a:solidFill>
                <a:latin typeface="+mn-lt"/>
              </a:rPr>
              <a:t>a zajistit ji...</a:t>
            </a:r>
          </a:p>
          <a:p>
            <a:pPr marL="0" indent="0">
              <a:buFontTx/>
              <a:buChar char="-"/>
            </a:pPr>
            <a:endParaRPr lang="pl-PL" sz="2400" dirty="0" smtClean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29080" y="692473"/>
            <a:ext cx="8419384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 pokračování vlakové cesty 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6" name="irc_mi" descr="Výsledek obrázku pro posun v pokračování vlakové cesty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2910" t="71066" r="2376" b="5482"/>
          <a:stretch>
            <a:fillRect/>
          </a:stretch>
        </p:blipFill>
        <p:spPr bwMode="auto">
          <a:xfrm>
            <a:off x="329080" y="4533059"/>
            <a:ext cx="8485840" cy="157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453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</a:rPr>
              <a:t>a) u </a:t>
            </a:r>
            <a:r>
              <a:rPr lang="cs-CZ" sz="2400" u="sng" dirty="0" smtClean="0">
                <a:solidFill>
                  <a:schemeClr val="accent3"/>
                </a:solidFill>
                <a:latin typeface="+mn-lt"/>
              </a:rPr>
              <a:t>ručně přestavovaných </a:t>
            </a:r>
            <a:r>
              <a:rPr lang="cs-CZ" sz="2400" dirty="0" smtClean="0">
                <a:solidFill>
                  <a:schemeClr val="accent3"/>
                </a:solidFill>
                <a:latin typeface="+mn-lt"/>
              </a:rPr>
              <a:t>výhybek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ji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uzamknout a klíč mít v úschově;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</a:rPr>
              <a:t>b) u </a:t>
            </a:r>
            <a:r>
              <a:rPr lang="cs-CZ" sz="2400" u="sng" dirty="0" smtClean="0">
                <a:solidFill>
                  <a:schemeClr val="accent3"/>
                </a:solidFill>
                <a:latin typeface="+mn-lt"/>
              </a:rPr>
              <a:t>ústředně přestavovaných </a:t>
            </a:r>
            <a:r>
              <a:rPr lang="cs-CZ" sz="2400" dirty="0" smtClean="0">
                <a:solidFill>
                  <a:schemeClr val="accent3"/>
                </a:solidFill>
                <a:latin typeface="+mn-lt"/>
              </a:rPr>
              <a:t>výhybek: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umožňuje-li to zabezpečovací zařízení a technologie posunu, zajistit ji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závěrem posunové cesty,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popř. u zabezpečovacího zařízení s JOP 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nouzovým závěrem;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u="sng" dirty="0" smtClean="0">
                <a:solidFill>
                  <a:srgbClr val="000000"/>
                </a:solidFill>
                <a:latin typeface="+mn-lt"/>
              </a:rPr>
              <a:t>v ostatních případech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zajistit ruční západku výhybkové páky (výměnový řadič, výměnovou kličku) v odpovídající poloze pomocnou uzávěrkou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(pomůckou znemožňující přestavení, manipulaci).</a:t>
            </a:r>
          </a:p>
          <a:p>
            <a:pPr marL="0" indent="0">
              <a:buNone/>
            </a:pPr>
            <a:endParaRPr lang="cs-CZ" sz="2400" b="0" dirty="0" smtClean="0">
              <a:latin typeface="+mn-lt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88307" y="692473"/>
            <a:ext cx="836015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 pokračování vlakové cesty 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8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Podmínka předchozího odstavce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nemusí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být splněna, je-li při posunu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smtClean="0">
                <a:solidFill>
                  <a:srgbClr val="FF0000"/>
                </a:solidFill>
                <a:latin typeface="+mn-lt"/>
              </a:rPr>
              <a:t>proti směru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vjíždějícího vlaku </a:t>
            </a:r>
          </a:p>
          <a:p>
            <a:pPr marL="0" indent="0">
              <a:buNone/>
            </a:pPr>
            <a:endParaRPr lang="cs-CZ" sz="2400" dirty="0" smtClean="0"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výhybka vedoucí na vjezdovou kolej vlaku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kryta nepřenosným návěstidlem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platným pro posun s návěstí zakazující posun a </a:t>
            </a:r>
          </a:p>
          <a:p>
            <a:pPr>
              <a:buFont typeface="Verdana" panose="020B0604030504040204" pitchFamily="34" charset="0"/>
              <a:buChar char="―"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je-li posunový díl hnacím vozidlem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tažen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25677" y="692473"/>
            <a:ext cx="8422787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 pokračování vlakové cesty 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1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Je zakázáno povolit </a:t>
            </a:r>
            <a:r>
              <a:rPr lang="cs-CZ" sz="2800" dirty="0" smtClean="0">
                <a:solidFill>
                  <a:srgbClr val="FF0000"/>
                </a:solidFill>
                <a:latin typeface="+mn-lt"/>
              </a:rPr>
              <a:t>posun na kolej, ze které je postavena vlaková cesta,  </a:t>
            </a:r>
          </a:p>
          <a:p>
            <a:pPr marL="0" indent="0">
              <a:buNone/>
            </a:pPr>
            <a:endParaRPr lang="cs-CZ" sz="2400" dirty="0" smtClean="0"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latin typeface="+mn-lt"/>
              </a:rPr>
              <a:t>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bez </a:t>
            </a:r>
            <a:r>
              <a:rPr lang="cs-CZ" sz="2400" u="sng" dirty="0" smtClean="0">
                <a:solidFill>
                  <a:srgbClr val="000000"/>
                </a:solidFill>
                <a:latin typeface="+mn-lt"/>
              </a:rPr>
              <a:t>zpravení strojvedoucího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posunového dílu o skutečnostech, </a:t>
            </a:r>
            <a:r>
              <a:rPr lang="cs-CZ" sz="2400" u="sng" dirty="0" smtClean="0">
                <a:solidFill>
                  <a:srgbClr val="000000"/>
                </a:solidFill>
                <a:latin typeface="+mn-lt"/>
              </a:rPr>
              <a:t>že kolej je obsazena odjíždějícím vlakem, a </a:t>
            </a:r>
          </a:p>
          <a:p>
            <a:pPr>
              <a:buFont typeface="Verdana" panose="020B0604030504040204" pitchFamily="34" charset="0"/>
              <a:buChar char="―"/>
            </a:pPr>
            <a:endParaRPr lang="cs-CZ" sz="2400" u="sng" dirty="0" smtClean="0">
              <a:solidFill>
                <a:srgbClr val="000000"/>
              </a:solidFill>
              <a:latin typeface="+mn-lt"/>
            </a:endParaRP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bez </a:t>
            </a:r>
            <a:r>
              <a:rPr lang="cs-CZ" sz="2400" u="sng" dirty="0" smtClean="0">
                <a:solidFill>
                  <a:srgbClr val="000000"/>
                </a:solidFill>
                <a:latin typeface="+mn-lt"/>
              </a:rPr>
              <a:t>určení místa, kde musí posunový díl zastavit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375781" y="692473"/>
            <a:ext cx="837268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na kolej - postavena VC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2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5606364" cy="3603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438411" y="692473"/>
            <a:ext cx="8310053" cy="504279"/>
          </a:xfrm>
        </p:spPr>
        <p:txBody>
          <a:bodyPr/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na kolej - postavena VC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ACA1DB8-D73E-4115-AD21-8C75BC5BFE96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91047" y="3063181"/>
            <a:ext cx="7561905" cy="1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19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Posun vzhledem k jízdám vlaků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252000" lvl="1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GŘ – Odbor řízení provozu)</a:t>
            </a:r>
            <a:endParaRPr lang="cs-CZ" dirty="0"/>
          </a:p>
          <a:p>
            <a:pPr marL="504000" lvl="2" indent="0">
              <a:buNone/>
            </a:pP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Mulacova@szdc.cz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www.szdc.cz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© Správa </a:t>
            </a:r>
            <a:r>
              <a:rPr lang="cs-CZ" dirty="0" smtClean="0"/>
              <a:t>železnic, </a:t>
            </a:r>
            <a:r>
              <a:rPr lang="cs-CZ" dirty="0"/>
              <a:t>státní organizace </a:t>
            </a:r>
          </a:p>
          <a:p>
            <a:pPr marL="0" indent="0">
              <a:buNone/>
            </a:pPr>
            <a:r>
              <a:rPr lang="cs-CZ" dirty="0"/>
              <a:t>Dlážděná 1003/7, 110 00 Praha 1 </a:t>
            </a:r>
          </a:p>
        </p:txBody>
      </p:sp>
    </p:spTree>
    <p:extLst>
      <p:ext uri="{BB962C8B-B14F-4D97-AF65-F5344CB8AC3E}">
        <p14:creationId xmlns:p14="http://schemas.microsoft.com/office/powerpoint/2010/main" val="34045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 případě očekávání vjezdu vlaku smí dovolit pohyb posunového dílu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jen ve směru jízdy vjíždějícího vlaku v prostoru:</a:t>
            </a:r>
          </a:p>
          <a:p>
            <a:pPr marL="457200" indent="-457200">
              <a:buAutoNum type="alphaLcParenR"/>
            </a:pP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mezi krajní výhybkou a označníkem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;</a:t>
            </a:r>
          </a:p>
          <a:p>
            <a:pPr marL="457200" indent="-457200">
              <a:buAutoNum type="alphaLcParenR"/>
            </a:pP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pl-PL" sz="2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388307" y="692150"/>
            <a:ext cx="836040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 smtClean="0">
                <a:solidFill>
                  <a:schemeClr val="tx2"/>
                </a:solidFill>
                <a:latin typeface="+mj-lt"/>
              </a:rPr>
              <a:t>Posun ve směru vjíždějícího vlaku</a:t>
            </a:r>
            <a:endParaRPr lang="cs-CZ" sz="2400" b="1" dirty="0" smtClean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irc_mi" descr="Výsledek obrázku pro posun vzhledem k jízdám vlaků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17951" t="22736" r="17156" b="58960"/>
          <a:stretch>
            <a:fillRect/>
          </a:stretch>
        </p:blipFill>
        <p:spPr bwMode="auto">
          <a:xfrm>
            <a:off x="214298" y="3557978"/>
            <a:ext cx="8715404" cy="1846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120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 případě očekávání vjezdu vlaku smí dovolit pohyb posunového dílu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jen ve směru jízdy vjíždějícího vlaku v prostoru: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b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) na záhlaví, není-li označník;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endParaRPr lang="pl-PL" sz="2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12220" y="692150"/>
            <a:ext cx="8336493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ve směru vjíždějícího vlaku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irc_mi" descr="Výsledek obrázku pro posun vzhledem k jízdám vlaků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16488" t="46016" r="14732" b="28394"/>
          <a:stretch>
            <a:fillRect/>
          </a:stretch>
        </p:blipFill>
        <p:spPr bwMode="auto">
          <a:xfrm>
            <a:off x="412220" y="3500438"/>
            <a:ext cx="8319561" cy="232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5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V případě očekávání vjezdu vlaku smí dovolit pohyb posunového dílu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jen ve směru jízdy vjíždějícího vlaku v prostoru: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c) </a:t>
            </a:r>
            <a:r>
              <a:rPr lang="cs-CZ" sz="2800" dirty="0" smtClean="0">
                <a:solidFill>
                  <a:schemeClr val="tx2"/>
                </a:solidFill>
                <a:latin typeface="+mn-lt"/>
              </a:rPr>
              <a:t>mezi krajní výhybkou a úrovní označníku, </a:t>
            </a:r>
            <a:r>
              <a:rPr lang="cs-CZ" sz="2200" b="0" dirty="0" smtClean="0">
                <a:solidFill>
                  <a:schemeClr val="tx2"/>
                </a:solidFill>
                <a:latin typeface="+mn-lt"/>
              </a:rPr>
              <a:t>pokud se traťová kolej, která nemá vjezdové návěstidlo z nesprávné koleje, pojíždí obousměrně.</a:t>
            </a:r>
          </a:p>
          <a:p>
            <a:pPr marL="0" indent="0">
              <a:buNone/>
            </a:pPr>
            <a:endParaRPr lang="pl-PL" sz="2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375781" y="692150"/>
            <a:ext cx="837293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ve směru vjíždějícího vlaku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9" name="irc_mi" descr="Výsledek obrázku pro posun vzhledem k jízdám vlaků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17552" t="78179" r="17034" b="5647"/>
          <a:stretch>
            <a:fillRect/>
          </a:stretch>
        </p:blipFill>
        <p:spPr bwMode="auto">
          <a:xfrm>
            <a:off x="178579" y="4396644"/>
            <a:ext cx="8786842" cy="163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82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Je-li dovolen vjezd nebo odjezd vlaku,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smí se na kolejích sbíhajících se s vlakovou cestou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posunovat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jen k nepřenosnému návěstidlu s návěstí zakazující posun, které stojí přímo u koleje, </a:t>
            </a:r>
            <a:r>
              <a:rPr lang="pl-PL" b="0" dirty="0" smtClean="0">
                <a:solidFill>
                  <a:srgbClr val="000000"/>
                </a:solidFill>
                <a:latin typeface="+mn-lt"/>
              </a:rPr>
              <a:t>nebo </a:t>
            </a:r>
          </a:p>
          <a:p>
            <a:pPr>
              <a:buFont typeface="Verdana" panose="020B0604030504040204" pitchFamily="34" charset="0"/>
              <a:buChar char="―"/>
            </a:pPr>
            <a:r>
              <a:rPr lang="pl-PL" sz="2400" dirty="0" smtClean="0">
                <a:solidFill>
                  <a:schemeClr val="tx2"/>
                </a:solidFill>
                <a:latin typeface="+mn-lt"/>
              </a:rPr>
              <a:t>k výkolejce v poloze na koleji.</a:t>
            </a:r>
          </a:p>
          <a:p>
            <a:pPr marL="0" indent="0">
              <a:buFontTx/>
              <a:buChar char="-"/>
            </a:pPr>
            <a:endParaRPr lang="pl-PL" sz="24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75989" y="692150"/>
            <a:ext cx="827272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na kolejích sbíhajících se s VC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irc_mi" descr="Výsledek obrázku pro posun na kolejích sbíhajících se">
            <a:hlinkClick r:id="rId2"/>
          </p:cNvPr>
          <p:cNvPicPr preferRelativeResize="0">
            <a:picLocks noChangeAspect="1"/>
          </p:cNvPicPr>
          <p:nvPr/>
        </p:nvPicPr>
        <p:blipFill rotWithShape="1">
          <a:blip r:embed="rId3"/>
          <a:srcRect l="5314" t="66964" r="15461" b="9043"/>
          <a:stretch/>
        </p:blipFill>
        <p:spPr bwMode="auto">
          <a:xfrm>
            <a:off x="670269" y="4429132"/>
            <a:ext cx="7803462" cy="17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2158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Na kolejích,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sbíhajících se s vlakovou cestou,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dovolenou návěstí, 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umožňující jízdu rychlostí vyšší než 120 km/h,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je však posun dovolen pouze v případě, že je vjetí vozidel do vlakové cesty znemožněno odvratnou výhybkou nebo výkolejkou.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endParaRPr lang="cs-CZ" sz="240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Konkrétní případy musí být stanoveny v ZDD.</a:t>
            </a:r>
          </a:p>
          <a:p>
            <a:pPr marL="0" indent="0">
              <a:buNone/>
            </a:pPr>
            <a:endParaRPr lang="cs-CZ" sz="2400" b="0" dirty="0" smtClean="0">
              <a:solidFill>
                <a:srgbClr val="000000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Ustanovení tohoto odstavce se nevztahuje na svěšování a rozvěšování vozidel.</a:t>
            </a: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na kolejích sbíhajících se s VC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65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Posun na kolejích sbíhajících se s vlakovou cestou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bez nepřenosného návěstidla </a:t>
            </a:r>
            <a:r>
              <a:rPr lang="cs-CZ" sz="2400" b="0" dirty="0" smtClean="0">
                <a:solidFill>
                  <a:srgbClr val="000000"/>
                </a:solidFill>
                <a:latin typeface="+mn-lt"/>
              </a:rPr>
              <a:t>platného pro posun nebo</a:t>
            </a: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sz="2800" dirty="0" smtClean="0">
                <a:solidFill>
                  <a:srgbClr val="000000"/>
                </a:solidFill>
                <a:latin typeface="+mn-lt"/>
              </a:rPr>
              <a:t>bez výkolejky 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může ve stanicích s trvalým posunem povolit schvalovatel ZDD. 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Povolení a podmínky pro takový posun se uvedou v ZDD.</a:t>
            </a:r>
            <a:endParaRPr lang="cs-CZ" sz="2400" b="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na kolejích sbíhajících se s VC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48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14422"/>
            <a:ext cx="8229600" cy="491174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Posun v pokračování VC, </a:t>
            </a:r>
            <a:r>
              <a:rPr lang="cs-CZ" sz="2200" u="sng" dirty="0" smtClean="0">
                <a:solidFill>
                  <a:srgbClr val="000000"/>
                </a:solidFill>
                <a:latin typeface="+mn-lt"/>
              </a:rPr>
              <a:t>není-li přímo u vjezdové koleje hlavní návěstidlo</a:t>
            </a:r>
            <a:r>
              <a:rPr lang="cs-CZ" sz="22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cs-CZ" sz="2200" b="0" dirty="0" smtClean="0">
                <a:solidFill>
                  <a:srgbClr val="000000"/>
                </a:solidFill>
                <a:latin typeface="+mn-lt"/>
              </a:rPr>
              <a:t>je dovolen za podmínky, že v místě pravidelného nebo potřebného zastavení, 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nejméně však 50 m před návěstí Konec vlakové cesty, je umístěna nepřenosná návěst Místo zastavení </a:t>
            </a:r>
            <a:r>
              <a:rPr lang="cs-CZ" sz="2200" dirty="0" smtClean="0">
                <a:solidFill>
                  <a:schemeClr val="accent3"/>
                </a:solidFill>
                <a:latin typeface="+mn-lt"/>
              </a:rPr>
              <a:t>nebo že se v tomto místě dá vlaku </a:t>
            </a:r>
            <a:r>
              <a:rPr lang="cs-CZ" sz="2200" dirty="0" smtClean="0">
                <a:solidFill>
                  <a:schemeClr val="tx2"/>
                </a:solidFill>
                <a:latin typeface="+mn-lt"/>
              </a:rPr>
              <a:t>ruční nebo přenosná návěst Stůj, popř. přenosná návěst Místo zastavení.</a:t>
            </a:r>
          </a:p>
          <a:p>
            <a:pPr marL="0" indent="0">
              <a:buNone/>
            </a:pPr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13567" y="692150"/>
            <a:ext cx="823514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 pokračování vlakové cesty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7" name="irc_mi" descr="Výsledek obrázku pro posun v pokračování vlakové cesty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4244" t="56319" r="2785" b="5648"/>
          <a:stretch>
            <a:fillRect/>
          </a:stretch>
        </p:blipFill>
        <p:spPr bwMode="auto">
          <a:xfrm>
            <a:off x="825448" y="3929065"/>
            <a:ext cx="7493105" cy="2302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783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0000"/>
                </a:solidFill>
                <a:latin typeface="+mn-lt"/>
              </a:rPr>
              <a:t>Posun v pokračování VC, </a:t>
            </a:r>
            <a:r>
              <a:rPr lang="cs-CZ" sz="3200" u="sng" dirty="0" smtClean="0">
                <a:solidFill>
                  <a:schemeClr val="tx2"/>
                </a:solidFill>
                <a:latin typeface="+mn-lt"/>
              </a:rPr>
              <a:t>je-li</a:t>
            </a:r>
            <a:r>
              <a:rPr lang="cs-CZ" sz="2400" u="sng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cs-CZ" sz="3200" u="sng" dirty="0" smtClean="0">
                <a:solidFill>
                  <a:schemeClr val="tx2"/>
                </a:solidFill>
                <a:latin typeface="+mn-lt"/>
              </a:rPr>
              <a:t>přímo u vjezdové koleje hlavní návěstidlo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cs-CZ" sz="2400" dirty="0" smtClean="0">
                <a:solidFill>
                  <a:schemeClr val="accent3"/>
                </a:solidFill>
                <a:latin typeface="+mn-lt"/>
              </a:rPr>
              <a:t>je dovolen bez dalších opatření.</a:t>
            </a:r>
          </a:p>
          <a:p>
            <a:pPr marL="0" indent="0">
              <a:buNone/>
            </a:pPr>
            <a:endParaRPr lang="cs-CZ" sz="24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44979" y="692150"/>
            <a:ext cx="820373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Posun v pokračování vlakové cesty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6" name="irc_mi" descr="Výsledek obrázku pro posun v pokračování vlakové cesty">
            <a:hlinkClick r:id="rId2"/>
          </p:cNvPr>
          <p:cNvPicPr preferRelativeResize="0">
            <a:picLocks noChangeAspect="1"/>
          </p:cNvPicPr>
          <p:nvPr/>
        </p:nvPicPr>
        <p:blipFill>
          <a:blip r:embed="rId3"/>
          <a:srcRect l="5443" t="47957" r="4668" b="14195"/>
          <a:stretch>
            <a:fillRect/>
          </a:stretch>
        </p:blipFill>
        <p:spPr bwMode="auto">
          <a:xfrm>
            <a:off x="544979" y="3286124"/>
            <a:ext cx="8054042" cy="254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061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ZDC">
      <a:dk1>
        <a:srgbClr val="002B59"/>
      </a:dk1>
      <a:lt1>
        <a:srgbClr val="FFFFFF"/>
      </a:lt1>
      <a:dk2>
        <a:srgbClr val="FF5200"/>
      </a:dk2>
      <a:lt2>
        <a:srgbClr val="FFFFFF"/>
      </a:lt2>
      <a:accent1>
        <a:srgbClr val="002B59"/>
      </a:accent1>
      <a:accent2>
        <a:srgbClr val="FF5200"/>
      </a:accent2>
      <a:accent3>
        <a:srgbClr val="00A1E0"/>
      </a:accent3>
      <a:accent4>
        <a:srgbClr val="737373"/>
      </a:accent4>
      <a:accent5>
        <a:srgbClr val="82BC00"/>
      </a:accent5>
      <a:accent6>
        <a:srgbClr val="34A49A"/>
      </a:accent6>
      <a:hlink>
        <a:srgbClr val="002B59"/>
      </a:hlink>
      <a:folHlink>
        <a:srgbClr val="737373"/>
      </a:folHlink>
    </a:clrScheme>
    <a:fontScheme name="SZD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  <a:ln w="12700">
          <a:solidFill>
            <a:schemeClr val="accent3"/>
          </a:solidFill>
        </a:ln>
      </a:spPr>
      <a:bodyPr lIns="72000" tIns="54000" rIns="72000" bIns="72000" rtlCol="0" anchor="t" anchorCtr="0"/>
      <a:lstStyle>
        <a:defPPr algn="l">
          <a:defRPr sz="15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0" tIns="0" rIns="0" bIns="0" rtlCol="0">
        <a:spAutoFit/>
      </a:bodyPr>
      <a:lstStyle>
        <a:defPPr>
          <a:defRPr sz="15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8DDC52BD08C74A84BD722897D47355" ma:contentTypeVersion="7" ma:contentTypeDescription="Vytvořit nový dokument" ma:contentTypeScope="" ma:versionID="0091792794118dfa8380e63db8c156dc">
  <xsd:schema xmlns:xsd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e50c54431dbdc2c5f53f82dc5678a903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URL" minOccurs="0"/>
                <xsd:element ref="ns2:_Source" minOccurs="0"/>
                <xsd:element ref="ns2:_RightsManagement" minOccurs="0"/>
                <xsd:element ref="ns2:_Cover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URL" ma:index="8" nillable="true" ma:displayName="Adresa 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ource" ma:index="9" nillable="true" ma:displayName="Zdroj" ma:description="Odkazy na prostředky, z nichž byl tento prostředek odvozen" ma:internalName="_Source">
      <xsd:simpleType>
        <xsd:restriction base="dms:Note"/>
      </xsd:simpleType>
    </xsd:element>
    <xsd:element name="_RightsManagement" ma:index="10" nillable="true" ma:displayName="Správa práv" ma:description="Informace o právech souvisejících s tímto prostředkem" ma:internalName="_RightsManagement">
      <xsd:simpleType>
        <xsd:restriction base="dms:Note"/>
      </xsd:simpleType>
    </xsd:element>
    <xsd:element name="_Coverage" ma:index="11" nillable="true" ma:displayName="Pokrytí" ma:description="Rozsah" ma:internalName="_Coverag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12" ma:displayName="Kategorie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Source xmlns="http://schemas.microsoft.com/sharepoint/v3/fields" xsi:nil="true"/>
    <URL xmlns="http://schemas.microsoft.com/sharepoint/v3">
      <Url xsi:nil="true"/>
      <Description xsi:nil="true"/>
    </URL>
    <_Coverage xmlns="http://schemas.microsoft.com/sharepoint/v3/fields" xsi:nil="true"/>
    <_RightsManagemen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4939EEF-7259-4ECB-84A6-E45B51B64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59EBA81-4619-49EE-8D72-F07849EBE7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AAD1DE-51B7-4A5F-8043-3FCA5BC59FF5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schemas.microsoft.com/sharepoint/v3/fields"/>
    <ds:schemaRef ds:uri="http://purl.org/dc/elements/1.1/"/>
    <ds:schemaRef ds:uri="http://www.w3.org/XML/1998/namespace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654</Words>
  <Application>Microsoft Office PowerPoint</Application>
  <PresentationFormat>Předvádění na obrazovce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Office Theme</vt:lpstr>
      <vt:lpstr>Posun vzhledem k jízdám vlaků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Správa železnic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Dlouhý název  příslušné prezentace</dc:title>
  <dc:creator>Mulačová Lenka, Ing.</dc:creator>
  <cp:lastModifiedBy>Mulačová Lenka, Ing.</cp:lastModifiedBy>
  <cp:revision>51</cp:revision>
  <dcterms:created xsi:type="dcterms:W3CDTF">2018-05-24T14:44:43Z</dcterms:created>
  <dcterms:modified xsi:type="dcterms:W3CDTF">2020-01-25T11:33:35Z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0x010100D68DDC52BD08C74A84BD722897D47355</vt:lpwstr>
  </property>
</Properties>
</file>