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47"/>
  </p:notesMasterIdLst>
  <p:sldIdLst>
    <p:sldId id="319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355" r:id="rId22"/>
    <p:sldId id="356" r:id="rId23"/>
    <p:sldId id="357" r:id="rId24"/>
    <p:sldId id="358" r:id="rId25"/>
    <p:sldId id="359" r:id="rId26"/>
    <p:sldId id="360" r:id="rId27"/>
    <p:sldId id="361" r:id="rId28"/>
    <p:sldId id="362" r:id="rId29"/>
    <p:sldId id="363" r:id="rId30"/>
    <p:sldId id="364" r:id="rId31"/>
    <p:sldId id="365" r:id="rId32"/>
    <p:sldId id="366" r:id="rId33"/>
    <p:sldId id="367" r:id="rId34"/>
    <p:sldId id="368" r:id="rId35"/>
    <p:sldId id="369" r:id="rId36"/>
    <p:sldId id="370" r:id="rId37"/>
    <p:sldId id="371" r:id="rId38"/>
    <p:sldId id="372" r:id="rId39"/>
    <p:sldId id="373" r:id="rId40"/>
    <p:sldId id="374" r:id="rId41"/>
    <p:sldId id="375" r:id="rId42"/>
    <p:sldId id="376" r:id="rId43"/>
    <p:sldId id="377" r:id="rId44"/>
    <p:sldId id="378" r:id="rId45"/>
    <p:sldId id="336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273">
          <p15:clr>
            <a:srgbClr val="A4A3A4"/>
          </p15:clr>
        </p15:guide>
        <p15:guide id="3" orient="horz" pos="4125">
          <p15:clr>
            <a:srgbClr val="A4A3A4"/>
          </p15:clr>
        </p15:guide>
        <p15:guide id="5" orient="horz" pos="3822">
          <p15:clr>
            <a:srgbClr val="A4A3A4"/>
          </p15:clr>
        </p15:guide>
        <p15:guide id="6" orient="horz" pos="951">
          <p15:clr>
            <a:srgbClr val="A4A3A4"/>
          </p15:clr>
        </p15:guide>
        <p15:guide id="7" pos="2880">
          <p15:clr>
            <a:srgbClr val="A4A3A4"/>
          </p15:clr>
        </p15:guide>
        <p15:guide id="8" pos="313">
          <p15:clr>
            <a:srgbClr val="A4A3A4"/>
          </p15:clr>
        </p15:guide>
        <p15:guide id="9" pos="5451">
          <p15:clr>
            <a:srgbClr val="A4A3A4"/>
          </p15:clr>
        </p15:guide>
        <p15:guide id="10" pos="2049">
          <p15:clr>
            <a:srgbClr val="A4A3A4"/>
          </p15:clr>
        </p15:guide>
        <p15:guide id="11" pos="3711">
          <p15:clr>
            <a:srgbClr val="A4A3A4"/>
          </p15:clr>
        </p15:guide>
        <p15:guide id="12" pos="3864">
          <p15:clr>
            <a:srgbClr val="A4A3A4"/>
          </p15:clr>
        </p15:guide>
        <p15:guide id="13" pos="2801">
          <p15:clr>
            <a:srgbClr val="A4A3A4"/>
          </p15:clr>
        </p15:guide>
        <p15:guide id="14" pos="2959">
          <p15:clr>
            <a:srgbClr val="A4A3A4"/>
          </p15:clr>
        </p15:guide>
        <p15:guide id="15" pos="1896">
          <p15:clr>
            <a:srgbClr val="A4A3A4"/>
          </p15:clr>
        </p15:guide>
        <p15:guide id="16" orient="horz" pos="34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182C228D-DB82-498E-97C7-A9C4409E5F8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82C228D-DB82-498E-97C7-A9C4409E5F8C}" styleName="SZDC Tab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7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7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381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solidFill>
            <a:schemeClr val="accent3">
              <a:alpha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-72"/>
      </p:cViewPr>
      <p:guideLst>
        <p:guide orient="horz" pos="2160"/>
        <p:guide orient="horz" pos="273"/>
        <p:guide orient="horz" pos="4125"/>
        <p:guide orient="horz" pos="3822"/>
        <p:guide orient="horz" pos="951"/>
        <p:guide orient="horz" pos="3444"/>
        <p:guide pos="2880"/>
        <p:guide pos="313"/>
        <p:guide pos="5451"/>
        <p:guide pos="2049"/>
        <p:guide pos="3711"/>
        <p:guide pos="3864"/>
        <p:guide pos="2801"/>
        <p:guide pos="2959"/>
        <p:guide pos="18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26000" cy="126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8D279-CB39-4E49-B4C4-534702CDECCA}" type="datetimeFigureOut">
              <a:rPr lang="cs-CZ" smtClean="0"/>
              <a:pPr/>
              <a:t>25.1.2020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E2BAC-C39F-4556-A179-5451CF6BF0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25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96887" y="4059080"/>
            <a:ext cx="8156575" cy="1134144"/>
          </a:xfrm>
        </p:spPr>
        <p:txBody>
          <a:bodyPr anchor="b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7" y="3429000"/>
            <a:ext cx="8156575" cy="378048"/>
          </a:xfrm>
        </p:spPr>
        <p:txBody>
          <a:bodyPr anchor="b" anchorCtr="0"/>
          <a:lstStyle>
            <a:lvl1pPr marL="252000" indent="-252000" algn="l">
              <a:buClrTx/>
              <a:buFont typeface="Verdana" pitchFamily="34" charset="0"/>
              <a:buChar char="—"/>
              <a:defRPr sz="1500" b="1">
                <a:solidFill>
                  <a:schemeClr val="accent3"/>
                </a:solidFill>
              </a:defRPr>
            </a:lvl1pPr>
            <a:lvl2pPr marL="504000" indent="-252000" algn="l">
              <a:buClrTx/>
              <a:buFont typeface="Verdana" pitchFamily="34" charset="0"/>
              <a:buChar char="—"/>
              <a:defRPr sz="1500">
                <a:solidFill>
                  <a:schemeClr val="accent3"/>
                </a:solidFill>
              </a:defRPr>
            </a:lvl2pPr>
            <a:lvl3pPr marL="75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3pPr>
            <a:lvl4pPr marL="97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4pPr>
            <a:lvl5pPr marL="1188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5pPr>
            <a:lvl6pPr marL="1404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6pPr>
            <a:lvl7pPr marL="1620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7pPr>
            <a:lvl8pPr marL="183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8pPr>
            <a:lvl9pPr marL="205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96888" y="5571272"/>
            <a:ext cx="8156575" cy="496152"/>
          </a:xfrm>
        </p:spPr>
        <p:txBody>
          <a:bodyPr anchor="t" anchorCtr="0"/>
          <a:lstStyle>
            <a:lvl1pPr marL="252000" indent="-252000">
              <a:buClrTx/>
              <a:defRPr sz="1500" b="0">
                <a:solidFill>
                  <a:schemeClr val="tx1"/>
                </a:solidFill>
              </a:defRPr>
            </a:lvl1pPr>
            <a:lvl2pPr marL="468000" indent="-216000">
              <a:buClrTx/>
              <a:defRPr sz="1100" b="0">
                <a:solidFill>
                  <a:schemeClr val="tx1"/>
                </a:solidFill>
              </a:defRPr>
            </a:lvl2pPr>
            <a:lvl3pPr marL="684000" indent="-216000">
              <a:buClrTx/>
              <a:defRPr sz="1100" b="0">
                <a:solidFill>
                  <a:schemeClr val="tx1"/>
                </a:solidFill>
              </a:defRPr>
            </a:lvl3pPr>
            <a:lvl4pPr marL="936000" indent="-216000">
              <a:buClrTx/>
              <a:defRPr sz="1100" b="0">
                <a:solidFill>
                  <a:schemeClr val="tx1"/>
                </a:solidFill>
              </a:defRPr>
            </a:lvl4pPr>
            <a:lvl5pPr marL="1188000" indent="-216000">
              <a:buClrTx/>
              <a:defRPr sz="1100" b="0">
                <a:solidFill>
                  <a:schemeClr val="tx1"/>
                </a:solidFill>
              </a:defRPr>
            </a:lvl5pPr>
            <a:lvl6pPr marL="1404000" indent="-216000">
              <a:buClrTx/>
              <a:defRPr sz="1100" b="0">
                <a:solidFill>
                  <a:schemeClr val="tx1"/>
                </a:solidFill>
              </a:defRPr>
            </a:lvl6pPr>
            <a:lvl7pPr marL="1620000" indent="-216000">
              <a:buClrTx/>
              <a:defRPr sz="1100" b="0">
                <a:solidFill>
                  <a:schemeClr val="tx1"/>
                </a:solidFill>
              </a:defRPr>
            </a:lvl7pPr>
            <a:lvl8pPr marL="1836000" indent="-216000">
              <a:buClrTx/>
              <a:defRPr sz="1100" b="0">
                <a:solidFill>
                  <a:schemeClr val="tx1"/>
                </a:solidFill>
              </a:defRPr>
            </a:lvl8pPr>
            <a:lvl9pPr marL="2052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D484C998-8052-416B-AE91-0AB37A28D1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432000"/>
            <a:ext cx="1713673" cy="63568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- Print (Eco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7936" y="1509712"/>
            <a:ext cx="4585526" cy="1919288"/>
          </a:xfrm>
        </p:spPr>
        <p:txBody>
          <a:bodyPr anchor="t" anchorCtr="0"/>
          <a:lstStyle>
            <a:lvl1pPr marL="252000" indent="-252000" algn="r">
              <a:buClrTx/>
              <a:buFont typeface="Verdana" pitchFamily="34" charset="0"/>
              <a:buChar char="—"/>
              <a:defRPr sz="1500" b="1">
                <a:solidFill>
                  <a:schemeClr val="bg1"/>
                </a:solidFill>
              </a:defRPr>
            </a:lvl1pPr>
            <a:lvl2pPr marL="504000" indent="-252000" algn="r">
              <a:buClrTx/>
              <a:buFont typeface="Verdana" pitchFamily="34" charset="0"/>
              <a:buChar char="—"/>
              <a:defRPr sz="1500" b="0">
                <a:solidFill>
                  <a:schemeClr val="bg1"/>
                </a:solidFill>
              </a:defRPr>
            </a:lvl2pPr>
            <a:lvl3pPr marL="756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3pPr>
            <a:lvl4pPr marL="972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4pPr>
            <a:lvl5pPr marL="1188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5pPr>
            <a:lvl6pPr marL="1404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6pPr>
            <a:lvl7pPr marL="1620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7pPr>
            <a:lvl8pPr marL="1836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8pPr>
            <a:lvl9pPr marL="2052000" indent="-216000" algn="r">
              <a:buClrTx/>
              <a:buFont typeface="Verdana" pitchFamily="34" charset="0"/>
              <a:buChar char="—"/>
              <a:defRPr sz="1100">
                <a:solidFill>
                  <a:schemeClr val="bg1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067936" y="357188"/>
            <a:ext cx="4585527" cy="803524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93712" y="5570625"/>
            <a:ext cx="8156575" cy="496800"/>
          </a:xfrm>
        </p:spPr>
        <p:txBody>
          <a:bodyPr anchor="t" anchorCtr="0"/>
          <a:lstStyle>
            <a:lvl1pPr marL="216000" indent="-216000">
              <a:buClrTx/>
              <a:defRPr sz="1100" b="0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F4891A1E-0827-4DD5-99F4-29F0EDDEA2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800" y="432000"/>
            <a:ext cx="1713673" cy="63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5007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sz="20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4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4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251520" y="6328618"/>
            <a:ext cx="3960812" cy="3603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baseline="0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2411760" y="692473"/>
            <a:ext cx="6336704" cy="50427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800" b="0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5"/>
          </p:nvPr>
        </p:nvSpPr>
        <p:spPr>
          <a:xfrm>
            <a:off x="6686550" y="6308725"/>
            <a:ext cx="2133600" cy="365125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rgbClr val="006BA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ACA1DB8-D73E-4115-AD21-8C75BC5BFE9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48223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rint (Eco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96887" y="4059080"/>
            <a:ext cx="8156575" cy="1134144"/>
          </a:xfrm>
        </p:spPr>
        <p:txBody>
          <a:bodyPr anchor="b" anchorCtr="0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7" y="3429000"/>
            <a:ext cx="8156575" cy="378048"/>
          </a:xfrm>
        </p:spPr>
        <p:txBody>
          <a:bodyPr anchor="b" anchorCtr="0"/>
          <a:lstStyle>
            <a:lvl1pPr marL="252000" indent="-252000" algn="l">
              <a:buClrTx/>
              <a:buFont typeface="Verdana" pitchFamily="34" charset="0"/>
              <a:buChar char="—"/>
              <a:defRPr sz="1500" b="1">
                <a:solidFill>
                  <a:schemeClr val="accent3"/>
                </a:solidFill>
              </a:defRPr>
            </a:lvl1pPr>
            <a:lvl2pPr marL="504000" indent="-252000" algn="l">
              <a:buClrTx/>
              <a:buFont typeface="Verdana" pitchFamily="34" charset="0"/>
              <a:buChar char="—"/>
              <a:defRPr sz="1500">
                <a:solidFill>
                  <a:schemeClr val="accent3"/>
                </a:solidFill>
              </a:defRPr>
            </a:lvl2pPr>
            <a:lvl3pPr marL="75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3pPr>
            <a:lvl4pPr marL="97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4pPr>
            <a:lvl5pPr marL="1188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5pPr>
            <a:lvl6pPr marL="1404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6pPr>
            <a:lvl7pPr marL="1620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7pPr>
            <a:lvl8pPr marL="1836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8pPr>
            <a:lvl9pPr marL="2052000" indent="-216000" algn="l">
              <a:buClrTx/>
              <a:buFont typeface="Verdana" pitchFamily="34" charset="0"/>
              <a:buChar char="—"/>
              <a:defRPr sz="1100">
                <a:solidFill>
                  <a:schemeClr val="accent3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96888" y="5571272"/>
            <a:ext cx="8156575" cy="496152"/>
          </a:xfrm>
        </p:spPr>
        <p:txBody>
          <a:bodyPr anchor="t" anchorCtr="0"/>
          <a:lstStyle>
            <a:lvl1pPr marL="252000" indent="-252000">
              <a:buClrTx/>
              <a:defRPr sz="1500" b="0">
                <a:solidFill>
                  <a:schemeClr val="tx1"/>
                </a:solidFill>
              </a:defRPr>
            </a:lvl1pPr>
            <a:lvl2pPr marL="468000" indent="-216000">
              <a:buClrTx/>
              <a:defRPr sz="1100" b="0">
                <a:solidFill>
                  <a:schemeClr val="tx1"/>
                </a:solidFill>
              </a:defRPr>
            </a:lvl2pPr>
            <a:lvl3pPr marL="684000" indent="-216000">
              <a:buClrTx/>
              <a:defRPr sz="1100" b="0">
                <a:solidFill>
                  <a:schemeClr val="tx1"/>
                </a:solidFill>
              </a:defRPr>
            </a:lvl3pPr>
            <a:lvl4pPr marL="936000" indent="-216000">
              <a:buClrTx/>
              <a:defRPr sz="1100" b="0">
                <a:solidFill>
                  <a:schemeClr val="tx1"/>
                </a:solidFill>
              </a:defRPr>
            </a:lvl4pPr>
            <a:lvl5pPr marL="1188000" indent="-216000">
              <a:buClrTx/>
              <a:defRPr sz="1100" b="0">
                <a:solidFill>
                  <a:schemeClr val="tx1"/>
                </a:solidFill>
              </a:defRPr>
            </a:lvl5pPr>
            <a:lvl6pPr marL="1404000" indent="-216000">
              <a:buClrTx/>
              <a:defRPr sz="1100" b="0">
                <a:solidFill>
                  <a:schemeClr val="tx1"/>
                </a:solidFill>
              </a:defRPr>
            </a:lvl6pPr>
            <a:lvl7pPr marL="1620000" indent="-216000">
              <a:buClrTx/>
              <a:defRPr sz="1100" b="0">
                <a:solidFill>
                  <a:schemeClr val="tx1"/>
                </a:solidFill>
              </a:defRPr>
            </a:lvl7pPr>
            <a:lvl8pPr marL="1836000" indent="-216000">
              <a:buClrTx/>
              <a:defRPr sz="1100" b="0">
                <a:solidFill>
                  <a:schemeClr val="tx1"/>
                </a:solidFill>
              </a:defRPr>
            </a:lvl8pPr>
            <a:lvl9pPr marL="2052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B9573AE-0377-40D9-BDA9-DF8523212B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800" y="432000"/>
            <a:ext cx="1713673" cy="63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47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8" y="1509713"/>
            <a:ext cx="8156575" cy="40615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Dlouhý název příslušné prezentace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8" y="1509713"/>
            <a:ext cx="5394325" cy="40615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134100" y="1509713"/>
            <a:ext cx="2519363" cy="40608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/>
              <a:t>Dlouhý název příslušné prezentace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 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9" y="1509713"/>
            <a:ext cx="3949700" cy="406155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697414" y="1509713"/>
            <a:ext cx="3956050" cy="4060825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888" y="3429000"/>
            <a:ext cx="8156575" cy="21422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5697288"/>
            <a:ext cx="8156575" cy="370137"/>
          </a:xfrm>
        </p:spPr>
        <p:txBody>
          <a:bodyPr anchor="b" anchorCtr="0"/>
          <a:lstStyle>
            <a:lvl1pPr marL="216000" indent="-216000">
              <a:buClrTx/>
              <a:defRPr sz="1100"/>
            </a:lvl1pPr>
            <a:lvl2pPr marL="432000" indent="-216000">
              <a:buClrTx/>
              <a:defRPr sz="1100"/>
            </a:lvl2pPr>
            <a:lvl3pPr marL="648000" indent="-216000">
              <a:buClrTx/>
              <a:defRPr sz="1100"/>
            </a:lvl3pPr>
            <a:lvl4pPr marL="900000" indent="-216000">
              <a:buClrTx/>
              <a:defRPr sz="1100"/>
            </a:lvl4pPr>
            <a:lvl5pPr marL="1152000" indent="-216000">
              <a:buClrTx/>
              <a:defRPr sz="1100"/>
            </a:lvl5pPr>
            <a:lvl6pPr marL="1368000" indent="-216000">
              <a:buClrTx/>
              <a:defRPr sz="1100"/>
            </a:lvl6pPr>
            <a:lvl7pPr marL="1584000" indent="-216000">
              <a:buClrTx/>
              <a:defRPr sz="1100"/>
            </a:lvl7pPr>
            <a:lvl8pPr marL="1800000" indent="-216000">
              <a:buClrTx/>
              <a:defRPr sz="1100"/>
            </a:lvl8pPr>
            <a:lvl9pPr marL="2016000" indent="-216000">
              <a:buClrTx/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96888" y="360000"/>
            <a:ext cx="8156575" cy="8007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134100" y="1509713"/>
            <a:ext cx="2519363" cy="1692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3252788" y="1509713"/>
            <a:ext cx="2638425" cy="1692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96889" y="1509713"/>
            <a:ext cx="2513012" cy="169200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/ Section Hea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-460" y="-2383"/>
            <a:ext cx="9146841" cy="5467351"/>
          </a:xfrm>
          <a:custGeom>
            <a:avLst/>
            <a:gdLst>
              <a:gd name="connsiteX0" fmla="*/ 0 w 9144000"/>
              <a:gd name="connsiteY0" fmla="*/ 1366837 h 5467349"/>
              <a:gd name="connsiteX1" fmla="*/ 1366837 w 9144000"/>
              <a:gd name="connsiteY1" fmla="*/ 1366837 h 5467349"/>
              <a:gd name="connsiteX2" fmla="*/ 1366837 w 9144000"/>
              <a:gd name="connsiteY2" fmla="*/ 0 h 5467349"/>
              <a:gd name="connsiteX3" fmla="*/ 7777163 w 9144000"/>
              <a:gd name="connsiteY3" fmla="*/ 0 h 5467349"/>
              <a:gd name="connsiteX4" fmla="*/ 7777163 w 9144000"/>
              <a:gd name="connsiteY4" fmla="*/ 1366837 h 5467349"/>
              <a:gd name="connsiteX5" fmla="*/ 9144000 w 9144000"/>
              <a:gd name="connsiteY5" fmla="*/ 1366837 h 5467349"/>
              <a:gd name="connsiteX6" fmla="*/ 9144000 w 9144000"/>
              <a:gd name="connsiteY6" fmla="*/ 4100512 h 5467349"/>
              <a:gd name="connsiteX7" fmla="*/ 7777163 w 9144000"/>
              <a:gd name="connsiteY7" fmla="*/ 4100512 h 5467349"/>
              <a:gd name="connsiteX8" fmla="*/ 7777163 w 9144000"/>
              <a:gd name="connsiteY8" fmla="*/ 5467349 h 5467349"/>
              <a:gd name="connsiteX9" fmla="*/ 1366837 w 9144000"/>
              <a:gd name="connsiteY9" fmla="*/ 5467349 h 5467349"/>
              <a:gd name="connsiteX10" fmla="*/ 1366837 w 9144000"/>
              <a:gd name="connsiteY10" fmla="*/ 4100512 h 5467349"/>
              <a:gd name="connsiteX11" fmla="*/ 0 w 9144000"/>
              <a:gd name="connsiteY11" fmla="*/ 4100512 h 5467349"/>
              <a:gd name="connsiteX12" fmla="*/ 0 w 9144000"/>
              <a:gd name="connsiteY12" fmla="*/ 1366837 h 5467349"/>
              <a:gd name="connsiteX0" fmla="*/ 4763 w 9148763"/>
              <a:gd name="connsiteY0" fmla="*/ 1366837 h 5467349"/>
              <a:gd name="connsiteX1" fmla="*/ 0 w 9148763"/>
              <a:gd name="connsiteY1" fmla="*/ 1099 h 5467349"/>
              <a:gd name="connsiteX2" fmla="*/ 1371600 w 9148763"/>
              <a:gd name="connsiteY2" fmla="*/ 0 h 5467349"/>
              <a:gd name="connsiteX3" fmla="*/ 7781926 w 9148763"/>
              <a:gd name="connsiteY3" fmla="*/ 0 h 5467349"/>
              <a:gd name="connsiteX4" fmla="*/ 7781926 w 9148763"/>
              <a:gd name="connsiteY4" fmla="*/ 1366837 h 5467349"/>
              <a:gd name="connsiteX5" fmla="*/ 9148763 w 9148763"/>
              <a:gd name="connsiteY5" fmla="*/ 1366837 h 5467349"/>
              <a:gd name="connsiteX6" fmla="*/ 9148763 w 9148763"/>
              <a:gd name="connsiteY6" fmla="*/ 4100512 h 5467349"/>
              <a:gd name="connsiteX7" fmla="*/ 7781926 w 9148763"/>
              <a:gd name="connsiteY7" fmla="*/ 4100512 h 5467349"/>
              <a:gd name="connsiteX8" fmla="*/ 7781926 w 9148763"/>
              <a:gd name="connsiteY8" fmla="*/ 5467349 h 5467349"/>
              <a:gd name="connsiteX9" fmla="*/ 1371600 w 9148763"/>
              <a:gd name="connsiteY9" fmla="*/ 5467349 h 5467349"/>
              <a:gd name="connsiteX10" fmla="*/ 1371600 w 9148763"/>
              <a:gd name="connsiteY10" fmla="*/ 4100512 h 5467349"/>
              <a:gd name="connsiteX11" fmla="*/ 4763 w 9148763"/>
              <a:gd name="connsiteY11" fmla="*/ 4100512 h 5467349"/>
              <a:gd name="connsiteX12" fmla="*/ 4763 w 9148763"/>
              <a:gd name="connsiteY12" fmla="*/ 1366837 h 5467349"/>
              <a:gd name="connsiteX0" fmla="*/ 33 w 9144033"/>
              <a:gd name="connsiteY0" fmla="*/ 1366837 h 5467349"/>
              <a:gd name="connsiteX1" fmla="*/ 54802 w 9144033"/>
              <a:gd name="connsiteY1" fmla="*/ 39199 h 5467349"/>
              <a:gd name="connsiteX2" fmla="*/ 1366870 w 9144033"/>
              <a:gd name="connsiteY2" fmla="*/ 0 h 5467349"/>
              <a:gd name="connsiteX3" fmla="*/ 7777196 w 9144033"/>
              <a:gd name="connsiteY3" fmla="*/ 0 h 5467349"/>
              <a:gd name="connsiteX4" fmla="*/ 7777196 w 9144033"/>
              <a:gd name="connsiteY4" fmla="*/ 1366837 h 5467349"/>
              <a:gd name="connsiteX5" fmla="*/ 9144033 w 9144033"/>
              <a:gd name="connsiteY5" fmla="*/ 1366837 h 5467349"/>
              <a:gd name="connsiteX6" fmla="*/ 9144033 w 9144033"/>
              <a:gd name="connsiteY6" fmla="*/ 4100512 h 5467349"/>
              <a:gd name="connsiteX7" fmla="*/ 7777196 w 9144033"/>
              <a:gd name="connsiteY7" fmla="*/ 4100512 h 5467349"/>
              <a:gd name="connsiteX8" fmla="*/ 7777196 w 9144033"/>
              <a:gd name="connsiteY8" fmla="*/ 5467349 h 5467349"/>
              <a:gd name="connsiteX9" fmla="*/ 1366870 w 9144033"/>
              <a:gd name="connsiteY9" fmla="*/ 5467349 h 5467349"/>
              <a:gd name="connsiteX10" fmla="*/ 1366870 w 9144033"/>
              <a:gd name="connsiteY10" fmla="*/ 4100512 h 5467349"/>
              <a:gd name="connsiteX11" fmla="*/ 33 w 9144033"/>
              <a:gd name="connsiteY11" fmla="*/ 4100512 h 5467349"/>
              <a:gd name="connsiteX12" fmla="*/ 33 w 9144033"/>
              <a:gd name="connsiteY12" fmla="*/ 1366837 h 5467349"/>
              <a:gd name="connsiteX0" fmla="*/ 458 w 9144458"/>
              <a:gd name="connsiteY0" fmla="*/ 1368119 h 5468631"/>
              <a:gd name="connsiteX1" fmla="*/ 458 w 9144458"/>
              <a:gd name="connsiteY1" fmla="*/ 0 h 5468631"/>
              <a:gd name="connsiteX2" fmla="*/ 1367295 w 9144458"/>
              <a:gd name="connsiteY2" fmla="*/ 1282 h 5468631"/>
              <a:gd name="connsiteX3" fmla="*/ 7777621 w 9144458"/>
              <a:gd name="connsiteY3" fmla="*/ 1282 h 5468631"/>
              <a:gd name="connsiteX4" fmla="*/ 7777621 w 9144458"/>
              <a:gd name="connsiteY4" fmla="*/ 1368119 h 5468631"/>
              <a:gd name="connsiteX5" fmla="*/ 9144458 w 9144458"/>
              <a:gd name="connsiteY5" fmla="*/ 1368119 h 5468631"/>
              <a:gd name="connsiteX6" fmla="*/ 9144458 w 9144458"/>
              <a:gd name="connsiteY6" fmla="*/ 4101794 h 5468631"/>
              <a:gd name="connsiteX7" fmla="*/ 7777621 w 9144458"/>
              <a:gd name="connsiteY7" fmla="*/ 4101794 h 5468631"/>
              <a:gd name="connsiteX8" fmla="*/ 7777621 w 9144458"/>
              <a:gd name="connsiteY8" fmla="*/ 5468631 h 5468631"/>
              <a:gd name="connsiteX9" fmla="*/ 1367295 w 9144458"/>
              <a:gd name="connsiteY9" fmla="*/ 5468631 h 5468631"/>
              <a:gd name="connsiteX10" fmla="*/ 1367295 w 9144458"/>
              <a:gd name="connsiteY10" fmla="*/ 4101794 h 5468631"/>
              <a:gd name="connsiteX11" fmla="*/ 458 w 9144458"/>
              <a:gd name="connsiteY11" fmla="*/ 4101794 h 5468631"/>
              <a:gd name="connsiteX12" fmla="*/ 458 w 9144458"/>
              <a:gd name="connsiteY12" fmla="*/ 1368119 h 5468631"/>
              <a:gd name="connsiteX0" fmla="*/ 458 w 9146840"/>
              <a:gd name="connsiteY0" fmla="*/ 1369219 h 5469731"/>
              <a:gd name="connsiteX1" fmla="*/ 458 w 9146840"/>
              <a:gd name="connsiteY1" fmla="*/ 1100 h 5469731"/>
              <a:gd name="connsiteX2" fmla="*/ 1367295 w 9146840"/>
              <a:gd name="connsiteY2" fmla="*/ 2382 h 5469731"/>
              <a:gd name="connsiteX3" fmla="*/ 7777621 w 9146840"/>
              <a:gd name="connsiteY3" fmla="*/ 2382 h 5469731"/>
              <a:gd name="connsiteX4" fmla="*/ 9146840 w 9146840"/>
              <a:gd name="connsiteY4" fmla="*/ 0 h 5469731"/>
              <a:gd name="connsiteX5" fmla="*/ 9144458 w 9146840"/>
              <a:gd name="connsiteY5" fmla="*/ 1369219 h 5469731"/>
              <a:gd name="connsiteX6" fmla="*/ 9144458 w 9146840"/>
              <a:gd name="connsiteY6" fmla="*/ 4102894 h 5469731"/>
              <a:gd name="connsiteX7" fmla="*/ 7777621 w 9146840"/>
              <a:gd name="connsiteY7" fmla="*/ 4102894 h 5469731"/>
              <a:gd name="connsiteX8" fmla="*/ 7777621 w 9146840"/>
              <a:gd name="connsiteY8" fmla="*/ 5469731 h 5469731"/>
              <a:gd name="connsiteX9" fmla="*/ 1367295 w 9146840"/>
              <a:gd name="connsiteY9" fmla="*/ 5469731 h 5469731"/>
              <a:gd name="connsiteX10" fmla="*/ 1367295 w 9146840"/>
              <a:gd name="connsiteY10" fmla="*/ 4102894 h 5469731"/>
              <a:gd name="connsiteX11" fmla="*/ 458 w 9146840"/>
              <a:gd name="connsiteY11" fmla="*/ 4102894 h 5469731"/>
              <a:gd name="connsiteX12" fmla="*/ 458 w 9146840"/>
              <a:gd name="connsiteY12" fmla="*/ 1369219 h 5469731"/>
              <a:gd name="connsiteX0" fmla="*/ 458 w 9146840"/>
              <a:gd name="connsiteY0" fmla="*/ 1369219 h 5469731"/>
              <a:gd name="connsiteX1" fmla="*/ 458 w 9146840"/>
              <a:gd name="connsiteY1" fmla="*/ 1100 h 5469731"/>
              <a:gd name="connsiteX2" fmla="*/ 1367295 w 9146840"/>
              <a:gd name="connsiteY2" fmla="*/ 2382 h 5469731"/>
              <a:gd name="connsiteX3" fmla="*/ 7777621 w 9146840"/>
              <a:gd name="connsiteY3" fmla="*/ 2382 h 5469731"/>
              <a:gd name="connsiteX4" fmla="*/ 9146840 w 9146840"/>
              <a:gd name="connsiteY4" fmla="*/ 0 h 5469731"/>
              <a:gd name="connsiteX5" fmla="*/ 9144458 w 9146840"/>
              <a:gd name="connsiteY5" fmla="*/ 1369219 h 5469731"/>
              <a:gd name="connsiteX6" fmla="*/ 9144458 w 9146840"/>
              <a:gd name="connsiteY6" fmla="*/ 4102894 h 5469731"/>
              <a:gd name="connsiteX7" fmla="*/ 7777621 w 9146840"/>
              <a:gd name="connsiteY7" fmla="*/ 4102894 h 5469731"/>
              <a:gd name="connsiteX8" fmla="*/ 7777621 w 9146840"/>
              <a:gd name="connsiteY8" fmla="*/ 5360194 h 5469731"/>
              <a:gd name="connsiteX9" fmla="*/ 1367295 w 9146840"/>
              <a:gd name="connsiteY9" fmla="*/ 5469731 h 5469731"/>
              <a:gd name="connsiteX10" fmla="*/ 1367295 w 9146840"/>
              <a:gd name="connsiteY10" fmla="*/ 4102894 h 5469731"/>
              <a:gd name="connsiteX11" fmla="*/ 458 w 9146840"/>
              <a:gd name="connsiteY11" fmla="*/ 4102894 h 5469731"/>
              <a:gd name="connsiteX12" fmla="*/ 458 w 9146840"/>
              <a:gd name="connsiteY12" fmla="*/ 1369219 h 5469731"/>
              <a:gd name="connsiteX0" fmla="*/ 458 w 9146840"/>
              <a:gd name="connsiteY0" fmla="*/ 1369219 h 5360194"/>
              <a:gd name="connsiteX1" fmla="*/ 458 w 9146840"/>
              <a:gd name="connsiteY1" fmla="*/ 1100 h 5360194"/>
              <a:gd name="connsiteX2" fmla="*/ 1367295 w 9146840"/>
              <a:gd name="connsiteY2" fmla="*/ 2382 h 5360194"/>
              <a:gd name="connsiteX3" fmla="*/ 7777621 w 9146840"/>
              <a:gd name="connsiteY3" fmla="*/ 2382 h 5360194"/>
              <a:gd name="connsiteX4" fmla="*/ 9146840 w 9146840"/>
              <a:gd name="connsiteY4" fmla="*/ 0 h 5360194"/>
              <a:gd name="connsiteX5" fmla="*/ 9144458 w 9146840"/>
              <a:gd name="connsiteY5" fmla="*/ 1369219 h 5360194"/>
              <a:gd name="connsiteX6" fmla="*/ 9144458 w 9146840"/>
              <a:gd name="connsiteY6" fmla="*/ 4102894 h 5360194"/>
              <a:gd name="connsiteX7" fmla="*/ 7777621 w 9146840"/>
              <a:gd name="connsiteY7" fmla="*/ 4102894 h 5360194"/>
              <a:gd name="connsiteX8" fmla="*/ 7777621 w 9146840"/>
              <a:gd name="connsiteY8" fmla="*/ 5360194 h 5360194"/>
              <a:gd name="connsiteX9" fmla="*/ 1367295 w 9146840"/>
              <a:gd name="connsiteY9" fmla="*/ 5360194 h 5360194"/>
              <a:gd name="connsiteX10" fmla="*/ 1367295 w 9146840"/>
              <a:gd name="connsiteY10" fmla="*/ 4102894 h 5360194"/>
              <a:gd name="connsiteX11" fmla="*/ 458 w 9146840"/>
              <a:gd name="connsiteY11" fmla="*/ 4102894 h 5360194"/>
              <a:gd name="connsiteX12" fmla="*/ 458 w 9146840"/>
              <a:gd name="connsiteY12" fmla="*/ 1369219 h 5360194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4102894 h 5472113"/>
              <a:gd name="connsiteX7" fmla="*/ 7777621 w 9146840"/>
              <a:gd name="connsiteY7" fmla="*/ 4102894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4102894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4102894 h 5472113"/>
              <a:gd name="connsiteX7" fmla="*/ 7777621 w 9146840"/>
              <a:gd name="connsiteY7" fmla="*/ 4102894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4102894 h 5472113"/>
              <a:gd name="connsiteX7" fmla="*/ 7780003 w 9146840"/>
              <a:gd name="connsiteY7" fmla="*/ 5467350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5472112 h 5472113"/>
              <a:gd name="connsiteX7" fmla="*/ 7780003 w 9146840"/>
              <a:gd name="connsiteY7" fmla="*/ 5467350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3"/>
              <a:gd name="connsiteX1" fmla="*/ 458 w 9146840"/>
              <a:gd name="connsiteY1" fmla="*/ 1100 h 5472113"/>
              <a:gd name="connsiteX2" fmla="*/ 1367295 w 9146840"/>
              <a:gd name="connsiteY2" fmla="*/ 2382 h 5472113"/>
              <a:gd name="connsiteX3" fmla="*/ 7777621 w 9146840"/>
              <a:gd name="connsiteY3" fmla="*/ 2382 h 5472113"/>
              <a:gd name="connsiteX4" fmla="*/ 9146840 w 9146840"/>
              <a:gd name="connsiteY4" fmla="*/ 0 h 5472113"/>
              <a:gd name="connsiteX5" fmla="*/ 9144458 w 9146840"/>
              <a:gd name="connsiteY5" fmla="*/ 1369219 h 5472113"/>
              <a:gd name="connsiteX6" fmla="*/ 9144458 w 9146840"/>
              <a:gd name="connsiteY6" fmla="*/ 5472112 h 5472113"/>
              <a:gd name="connsiteX7" fmla="*/ 7780003 w 9146840"/>
              <a:gd name="connsiteY7" fmla="*/ 5469731 h 5472113"/>
              <a:gd name="connsiteX8" fmla="*/ 7777621 w 9146840"/>
              <a:gd name="connsiteY8" fmla="*/ 5360194 h 5472113"/>
              <a:gd name="connsiteX9" fmla="*/ 1367295 w 9146840"/>
              <a:gd name="connsiteY9" fmla="*/ 5360194 h 5472113"/>
              <a:gd name="connsiteX10" fmla="*/ 1367295 w 9146840"/>
              <a:gd name="connsiteY10" fmla="*/ 5472113 h 5472113"/>
              <a:gd name="connsiteX11" fmla="*/ 458 w 9146840"/>
              <a:gd name="connsiteY11" fmla="*/ 5467350 h 5472113"/>
              <a:gd name="connsiteX12" fmla="*/ 458 w 9146840"/>
              <a:gd name="connsiteY12" fmla="*/ 1369219 h 5472113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1367295 w 9146840"/>
              <a:gd name="connsiteY9" fmla="*/ 5360194 h 5472112"/>
              <a:gd name="connsiteX10" fmla="*/ 498138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502902 w 9146840"/>
              <a:gd name="connsiteY9" fmla="*/ 5362576 h 5472112"/>
              <a:gd name="connsiteX10" fmla="*/ 498138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502902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7777621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7780003 w 9146840"/>
              <a:gd name="connsiteY7" fmla="*/ 5469731 h 5472112"/>
              <a:gd name="connsiteX8" fmla="*/ 8646777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8644397 w 9146840"/>
              <a:gd name="connsiteY7" fmla="*/ 5472112 h 5472112"/>
              <a:gd name="connsiteX8" fmla="*/ 8646777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67350 h 5472112"/>
              <a:gd name="connsiteX12" fmla="*/ 458 w 9146840"/>
              <a:gd name="connsiteY12" fmla="*/ 1369219 h 5472112"/>
              <a:gd name="connsiteX0" fmla="*/ 458 w 9146840"/>
              <a:gd name="connsiteY0" fmla="*/ 1369219 h 5472112"/>
              <a:gd name="connsiteX1" fmla="*/ 458 w 9146840"/>
              <a:gd name="connsiteY1" fmla="*/ 1100 h 5472112"/>
              <a:gd name="connsiteX2" fmla="*/ 1367295 w 9146840"/>
              <a:gd name="connsiteY2" fmla="*/ 2382 h 5472112"/>
              <a:gd name="connsiteX3" fmla="*/ 7777621 w 9146840"/>
              <a:gd name="connsiteY3" fmla="*/ 2382 h 5472112"/>
              <a:gd name="connsiteX4" fmla="*/ 9146840 w 9146840"/>
              <a:gd name="connsiteY4" fmla="*/ 0 h 5472112"/>
              <a:gd name="connsiteX5" fmla="*/ 9144458 w 9146840"/>
              <a:gd name="connsiteY5" fmla="*/ 1369219 h 5472112"/>
              <a:gd name="connsiteX6" fmla="*/ 9144458 w 9146840"/>
              <a:gd name="connsiteY6" fmla="*/ 5472112 h 5472112"/>
              <a:gd name="connsiteX7" fmla="*/ 8644397 w 9146840"/>
              <a:gd name="connsiteY7" fmla="*/ 5472112 h 5472112"/>
              <a:gd name="connsiteX8" fmla="*/ 8646777 w 9146840"/>
              <a:gd name="connsiteY8" fmla="*/ 5360194 h 5472112"/>
              <a:gd name="connsiteX9" fmla="*/ 500521 w 9146840"/>
              <a:gd name="connsiteY9" fmla="*/ 5362576 h 5472112"/>
              <a:gd name="connsiteX10" fmla="*/ 500519 w 9146840"/>
              <a:gd name="connsiteY10" fmla="*/ 5469732 h 5472112"/>
              <a:gd name="connsiteX11" fmla="*/ 458 w 9146840"/>
              <a:gd name="connsiteY11" fmla="*/ 5472112 h 5472112"/>
              <a:gd name="connsiteX12" fmla="*/ 458 w 9146840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72112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2443 w 9148764"/>
              <a:gd name="connsiteY10" fmla="*/ 5469732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72112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2443 w 9148764"/>
              <a:gd name="connsiteY10" fmla="*/ 5467351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72112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0061 w 9148764"/>
              <a:gd name="connsiteY10" fmla="*/ 5469732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72112"/>
              <a:gd name="connsiteX1" fmla="*/ 2382 w 9148764"/>
              <a:gd name="connsiteY1" fmla="*/ 1100 h 5472112"/>
              <a:gd name="connsiteX2" fmla="*/ 1369219 w 9148764"/>
              <a:gd name="connsiteY2" fmla="*/ 2382 h 5472112"/>
              <a:gd name="connsiteX3" fmla="*/ 7779545 w 9148764"/>
              <a:gd name="connsiteY3" fmla="*/ 2382 h 5472112"/>
              <a:gd name="connsiteX4" fmla="*/ 9148764 w 9148764"/>
              <a:gd name="connsiteY4" fmla="*/ 0 h 5472112"/>
              <a:gd name="connsiteX5" fmla="*/ 9146382 w 9148764"/>
              <a:gd name="connsiteY5" fmla="*/ 1369219 h 5472112"/>
              <a:gd name="connsiteX6" fmla="*/ 9146382 w 9148764"/>
              <a:gd name="connsiteY6" fmla="*/ 5469731 h 5472112"/>
              <a:gd name="connsiteX7" fmla="*/ 8646321 w 9148764"/>
              <a:gd name="connsiteY7" fmla="*/ 5472112 h 5472112"/>
              <a:gd name="connsiteX8" fmla="*/ 8648701 w 9148764"/>
              <a:gd name="connsiteY8" fmla="*/ 5360194 h 5472112"/>
              <a:gd name="connsiteX9" fmla="*/ 502445 w 9148764"/>
              <a:gd name="connsiteY9" fmla="*/ 5362576 h 5472112"/>
              <a:gd name="connsiteX10" fmla="*/ 500061 w 9148764"/>
              <a:gd name="connsiteY10" fmla="*/ 5469732 h 5472112"/>
              <a:gd name="connsiteX11" fmla="*/ 0 w 9148764"/>
              <a:gd name="connsiteY11" fmla="*/ 5467350 h 5472112"/>
              <a:gd name="connsiteX12" fmla="*/ 2382 w 9148764"/>
              <a:gd name="connsiteY12" fmla="*/ 1369219 h 5472112"/>
              <a:gd name="connsiteX0" fmla="*/ 2382 w 9148764"/>
              <a:gd name="connsiteY0" fmla="*/ 1369219 h 5469732"/>
              <a:gd name="connsiteX1" fmla="*/ 2382 w 9148764"/>
              <a:gd name="connsiteY1" fmla="*/ 1100 h 5469732"/>
              <a:gd name="connsiteX2" fmla="*/ 1369219 w 9148764"/>
              <a:gd name="connsiteY2" fmla="*/ 2382 h 5469732"/>
              <a:gd name="connsiteX3" fmla="*/ 7779545 w 9148764"/>
              <a:gd name="connsiteY3" fmla="*/ 2382 h 5469732"/>
              <a:gd name="connsiteX4" fmla="*/ 9148764 w 9148764"/>
              <a:gd name="connsiteY4" fmla="*/ 0 h 5469732"/>
              <a:gd name="connsiteX5" fmla="*/ 9146382 w 9148764"/>
              <a:gd name="connsiteY5" fmla="*/ 1369219 h 5469732"/>
              <a:gd name="connsiteX6" fmla="*/ 9146382 w 9148764"/>
              <a:gd name="connsiteY6" fmla="*/ 5469731 h 5469732"/>
              <a:gd name="connsiteX7" fmla="*/ 8646321 w 9148764"/>
              <a:gd name="connsiteY7" fmla="*/ 5469731 h 5469732"/>
              <a:gd name="connsiteX8" fmla="*/ 8648701 w 9148764"/>
              <a:gd name="connsiteY8" fmla="*/ 5360194 h 5469732"/>
              <a:gd name="connsiteX9" fmla="*/ 502445 w 9148764"/>
              <a:gd name="connsiteY9" fmla="*/ 5362576 h 5469732"/>
              <a:gd name="connsiteX10" fmla="*/ 500061 w 9148764"/>
              <a:gd name="connsiteY10" fmla="*/ 5469732 h 5469732"/>
              <a:gd name="connsiteX11" fmla="*/ 0 w 9148764"/>
              <a:gd name="connsiteY11" fmla="*/ 5467350 h 5469732"/>
              <a:gd name="connsiteX12" fmla="*/ 2382 w 9148764"/>
              <a:gd name="connsiteY12" fmla="*/ 1369219 h 5469732"/>
              <a:gd name="connsiteX0" fmla="*/ 459 w 9146841"/>
              <a:gd name="connsiteY0" fmla="*/ 1369219 h 5469732"/>
              <a:gd name="connsiteX1" fmla="*/ 459 w 9146841"/>
              <a:gd name="connsiteY1" fmla="*/ 1100 h 5469732"/>
              <a:gd name="connsiteX2" fmla="*/ 1367296 w 9146841"/>
              <a:gd name="connsiteY2" fmla="*/ 2382 h 5469732"/>
              <a:gd name="connsiteX3" fmla="*/ 7777622 w 9146841"/>
              <a:gd name="connsiteY3" fmla="*/ 2382 h 5469732"/>
              <a:gd name="connsiteX4" fmla="*/ 9146841 w 9146841"/>
              <a:gd name="connsiteY4" fmla="*/ 0 h 5469732"/>
              <a:gd name="connsiteX5" fmla="*/ 9144459 w 9146841"/>
              <a:gd name="connsiteY5" fmla="*/ 1369219 h 5469732"/>
              <a:gd name="connsiteX6" fmla="*/ 9144459 w 9146841"/>
              <a:gd name="connsiteY6" fmla="*/ 5469731 h 5469732"/>
              <a:gd name="connsiteX7" fmla="*/ 8644398 w 9146841"/>
              <a:gd name="connsiteY7" fmla="*/ 5469731 h 5469732"/>
              <a:gd name="connsiteX8" fmla="*/ 8646778 w 9146841"/>
              <a:gd name="connsiteY8" fmla="*/ 5360194 h 5469732"/>
              <a:gd name="connsiteX9" fmla="*/ 500522 w 9146841"/>
              <a:gd name="connsiteY9" fmla="*/ 5362576 h 5469732"/>
              <a:gd name="connsiteX10" fmla="*/ 498138 w 9146841"/>
              <a:gd name="connsiteY10" fmla="*/ 5469732 h 5469732"/>
              <a:gd name="connsiteX11" fmla="*/ 458 w 9146841"/>
              <a:gd name="connsiteY11" fmla="*/ 5467350 h 5469732"/>
              <a:gd name="connsiteX12" fmla="*/ 459 w 9146841"/>
              <a:gd name="connsiteY12" fmla="*/ 1369219 h 5469732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9731 h 5469731"/>
              <a:gd name="connsiteX8" fmla="*/ 8646778 w 9146841"/>
              <a:gd name="connsiteY8" fmla="*/ 5360194 h 5469731"/>
              <a:gd name="connsiteX9" fmla="*/ 500522 w 9146841"/>
              <a:gd name="connsiteY9" fmla="*/ 5362576 h 5469731"/>
              <a:gd name="connsiteX10" fmla="*/ 498138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9731 h 5469731"/>
              <a:gd name="connsiteX8" fmla="*/ 8646778 w 9146841"/>
              <a:gd name="connsiteY8" fmla="*/ 5360194 h 5469731"/>
              <a:gd name="connsiteX9" fmla="*/ 500522 w 9146841"/>
              <a:gd name="connsiteY9" fmla="*/ 5362576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9731 h 5469731"/>
              <a:gd name="connsiteX8" fmla="*/ 8646778 w 9146841"/>
              <a:gd name="connsiteY8" fmla="*/ 5360194 h 5469731"/>
              <a:gd name="connsiteX9" fmla="*/ 502903 w 9146841"/>
              <a:gd name="connsiteY9" fmla="*/ 5362576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9731 h 5469731"/>
              <a:gd name="connsiteX7" fmla="*/ 8644398 w 9146841"/>
              <a:gd name="connsiteY7" fmla="*/ 5467350 h 5469731"/>
              <a:gd name="connsiteX8" fmla="*/ 8646778 w 9146841"/>
              <a:gd name="connsiteY8" fmla="*/ 5360194 h 5469731"/>
              <a:gd name="connsiteX9" fmla="*/ 502903 w 9146841"/>
              <a:gd name="connsiteY9" fmla="*/ 5362576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4398 w 9146841"/>
              <a:gd name="connsiteY7" fmla="*/ 5467350 h 5467351"/>
              <a:gd name="connsiteX8" fmla="*/ 8646778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46778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44396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0194 h 5467351"/>
              <a:gd name="connsiteX9" fmla="*/ 502903 w 9146841"/>
              <a:gd name="connsiteY9" fmla="*/ 5362576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0194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4956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9731"/>
              <a:gd name="connsiteX1" fmla="*/ 459 w 9146841"/>
              <a:gd name="connsiteY1" fmla="*/ 1100 h 5469731"/>
              <a:gd name="connsiteX2" fmla="*/ 1367296 w 9146841"/>
              <a:gd name="connsiteY2" fmla="*/ 2382 h 5469731"/>
              <a:gd name="connsiteX3" fmla="*/ 7777622 w 9146841"/>
              <a:gd name="connsiteY3" fmla="*/ 2382 h 5469731"/>
              <a:gd name="connsiteX4" fmla="*/ 9146841 w 9146841"/>
              <a:gd name="connsiteY4" fmla="*/ 0 h 5469731"/>
              <a:gd name="connsiteX5" fmla="*/ 9144459 w 9146841"/>
              <a:gd name="connsiteY5" fmla="*/ 1369219 h 5469731"/>
              <a:gd name="connsiteX6" fmla="*/ 9144459 w 9146841"/>
              <a:gd name="connsiteY6" fmla="*/ 5464968 h 5469731"/>
              <a:gd name="connsiteX7" fmla="*/ 8642016 w 9146841"/>
              <a:gd name="connsiteY7" fmla="*/ 5469731 h 5469731"/>
              <a:gd name="connsiteX8" fmla="*/ 8639633 w 9146841"/>
              <a:gd name="connsiteY8" fmla="*/ 5364956 h 5469731"/>
              <a:gd name="connsiteX9" fmla="*/ 502903 w 9146841"/>
              <a:gd name="connsiteY9" fmla="*/ 5364958 h 5469731"/>
              <a:gd name="connsiteX10" fmla="*/ 500520 w 9146841"/>
              <a:gd name="connsiteY10" fmla="*/ 5467351 h 5469731"/>
              <a:gd name="connsiteX11" fmla="*/ 458 w 9146841"/>
              <a:gd name="connsiteY11" fmla="*/ 5467350 h 5469731"/>
              <a:gd name="connsiteX12" fmla="*/ 459 w 9146841"/>
              <a:gd name="connsiteY12" fmla="*/ 1369219 h 546973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4956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4956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  <a:gd name="connsiteX0" fmla="*/ 459 w 9146841"/>
              <a:gd name="connsiteY0" fmla="*/ 1369219 h 5467351"/>
              <a:gd name="connsiteX1" fmla="*/ 459 w 9146841"/>
              <a:gd name="connsiteY1" fmla="*/ 1100 h 5467351"/>
              <a:gd name="connsiteX2" fmla="*/ 1367296 w 9146841"/>
              <a:gd name="connsiteY2" fmla="*/ 2382 h 5467351"/>
              <a:gd name="connsiteX3" fmla="*/ 7777622 w 9146841"/>
              <a:gd name="connsiteY3" fmla="*/ 2382 h 5467351"/>
              <a:gd name="connsiteX4" fmla="*/ 9146841 w 9146841"/>
              <a:gd name="connsiteY4" fmla="*/ 0 h 5467351"/>
              <a:gd name="connsiteX5" fmla="*/ 9144459 w 9146841"/>
              <a:gd name="connsiteY5" fmla="*/ 1369219 h 5467351"/>
              <a:gd name="connsiteX6" fmla="*/ 9144459 w 9146841"/>
              <a:gd name="connsiteY6" fmla="*/ 5464968 h 5467351"/>
              <a:gd name="connsiteX7" fmla="*/ 8642016 w 9146841"/>
              <a:gd name="connsiteY7" fmla="*/ 5467350 h 5467351"/>
              <a:gd name="connsiteX8" fmla="*/ 8639633 w 9146841"/>
              <a:gd name="connsiteY8" fmla="*/ 5367337 h 5467351"/>
              <a:gd name="connsiteX9" fmla="*/ 502903 w 9146841"/>
              <a:gd name="connsiteY9" fmla="*/ 5364958 h 5467351"/>
              <a:gd name="connsiteX10" fmla="*/ 500520 w 9146841"/>
              <a:gd name="connsiteY10" fmla="*/ 5467351 h 5467351"/>
              <a:gd name="connsiteX11" fmla="*/ 458 w 9146841"/>
              <a:gd name="connsiteY11" fmla="*/ 5467350 h 5467351"/>
              <a:gd name="connsiteX12" fmla="*/ 459 w 9146841"/>
              <a:gd name="connsiteY12" fmla="*/ 1369219 h 5467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46841" h="5467351">
                <a:moveTo>
                  <a:pt x="459" y="1369219"/>
                </a:moveTo>
                <a:cubicBezTo>
                  <a:pt x="-1129" y="913973"/>
                  <a:pt x="2047" y="456346"/>
                  <a:pt x="459" y="1100"/>
                </a:cubicBezTo>
                <a:lnTo>
                  <a:pt x="1367296" y="2382"/>
                </a:lnTo>
                <a:lnTo>
                  <a:pt x="7777622" y="2382"/>
                </a:lnTo>
                <a:lnTo>
                  <a:pt x="9146841" y="0"/>
                </a:lnTo>
                <a:lnTo>
                  <a:pt x="9144459" y="1369219"/>
                </a:lnTo>
                <a:lnTo>
                  <a:pt x="9144459" y="5464968"/>
                </a:lnTo>
                <a:lnTo>
                  <a:pt x="8642016" y="5467350"/>
                </a:lnTo>
                <a:cubicBezTo>
                  <a:pt x="8642809" y="5430044"/>
                  <a:pt x="8638840" y="5404643"/>
                  <a:pt x="8639633" y="5367337"/>
                </a:cubicBezTo>
                <a:lnTo>
                  <a:pt x="502903" y="5364958"/>
                </a:lnTo>
                <a:cubicBezTo>
                  <a:pt x="502109" y="5400677"/>
                  <a:pt x="501314" y="5431632"/>
                  <a:pt x="500520" y="5467351"/>
                </a:cubicBezTo>
                <a:lnTo>
                  <a:pt x="458" y="5467350"/>
                </a:lnTo>
                <a:cubicBezTo>
                  <a:pt x="458" y="4099719"/>
                  <a:pt x="459" y="2736850"/>
                  <a:pt x="459" y="1369219"/>
                </a:cubicBezTo>
                <a:close/>
              </a:path>
            </a:pathLst>
          </a:custGeom>
        </p:spPr>
        <p:txBody>
          <a:bodyPr/>
          <a:lstStyle/>
          <a:p>
            <a:endParaRPr lang="cs-CZ"/>
          </a:p>
        </p:txBody>
      </p:sp>
      <p:sp>
        <p:nvSpPr>
          <p:cNvPr id="17" name="Rectangle 16"/>
          <p:cNvSpPr/>
          <p:nvPr userDrawn="1"/>
        </p:nvSpPr>
        <p:spPr>
          <a:xfrm>
            <a:off x="498475" y="5357813"/>
            <a:ext cx="8147050" cy="218586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496888" y="5554800"/>
            <a:ext cx="8156575" cy="496425"/>
          </a:xfrm>
        </p:spPr>
        <p:txBody>
          <a:bodyPr/>
          <a:lstStyle>
            <a:lvl1pPr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79FD0009-DC01-4F33-B276-32C4FF47F2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6328800"/>
            <a:ext cx="251066" cy="19926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ou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451292B9-B0DA-4A20-A685-585E68CD46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800" y="6328800"/>
            <a:ext cx="251066" cy="199259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 xmlns="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96888" y="5359350"/>
            <a:ext cx="8156575" cy="216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0" y="5467350"/>
            <a:ext cx="9144000" cy="139065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54000" rIns="72000" bIns="72000" rtlCol="0" anchor="t" anchorCtr="0"/>
          <a:lstStyle/>
          <a:p>
            <a:pPr algn="l"/>
            <a:endParaRPr lang="cs-CZ" sz="15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7936" y="1509712"/>
            <a:ext cx="4585526" cy="1919288"/>
          </a:xfrm>
        </p:spPr>
        <p:txBody>
          <a:bodyPr anchor="t" anchorCtr="0"/>
          <a:lstStyle>
            <a:lvl1pPr marL="252000" indent="-252000" algn="r">
              <a:buClrTx/>
              <a:buFont typeface="Verdana" pitchFamily="34" charset="0"/>
              <a:buChar char="—"/>
              <a:defRPr sz="1500" b="1">
                <a:solidFill>
                  <a:schemeClr val="tx1"/>
                </a:solidFill>
              </a:defRPr>
            </a:lvl1pPr>
            <a:lvl2pPr marL="504000" indent="-252000" algn="r">
              <a:buClrTx/>
              <a:buFont typeface="Verdana" pitchFamily="34" charset="0"/>
              <a:buChar char="—"/>
              <a:defRPr sz="1500" b="0">
                <a:solidFill>
                  <a:schemeClr val="tx1"/>
                </a:solidFill>
              </a:defRPr>
            </a:lvl2pPr>
            <a:lvl3pPr marL="756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3pPr>
            <a:lvl4pPr marL="972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4pPr>
            <a:lvl5pPr marL="1188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5pPr>
            <a:lvl6pPr marL="1404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6pPr>
            <a:lvl7pPr marL="1620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7pPr>
            <a:lvl8pPr marL="1836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8pPr>
            <a:lvl9pPr marL="2052000" indent="-216000" algn="r">
              <a:buClrTx/>
              <a:buFont typeface="Verdana" pitchFamily="34" charset="0"/>
              <a:buChar char="—"/>
              <a:defRPr sz="1100"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cs-CZ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96888" y="6327368"/>
            <a:ext cx="8156575" cy="221070"/>
          </a:xfrm>
        </p:spPr>
        <p:txBody>
          <a:bodyPr anchor="b" anchorCtr="0"/>
          <a:lstStyle>
            <a:lvl1pPr marL="216000" indent="-216000">
              <a:buClrTx/>
              <a:defRPr sz="1100" b="1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067936" y="357188"/>
            <a:ext cx="4585527" cy="803524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93712" y="5570625"/>
            <a:ext cx="8156575" cy="496800"/>
          </a:xfrm>
        </p:spPr>
        <p:txBody>
          <a:bodyPr anchor="t" anchorCtr="0"/>
          <a:lstStyle>
            <a:lvl1pPr marL="216000" indent="-216000">
              <a:buClrTx/>
              <a:defRPr sz="1100" b="0">
                <a:solidFill>
                  <a:schemeClr val="tx1"/>
                </a:solidFill>
              </a:defRPr>
            </a:lvl1pPr>
            <a:lvl2pPr marL="432000" indent="-216000">
              <a:buClrTx/>
              <a:defRPr sz="1100" b="0">
                <a:solidFill>
                  <a:schemeClr val="tx1"/>
                </a:solidFill>
              </a:defRPr>
            </a:lvl2pPr>
            <a:lvl3pPr marL="648000" indent="-216000">
              <a:buClrTx/>
              <a:defRPr sz="1100" b="0">
                <a:solidFill>
                  <a:schemeClr val="tx1"/>
                </a:solidFill>
              </a:defRPr>
            </a:lvl3pPr>
            <a:lvl4pPr marL="900000" indent="-216000">
              <a:buClrTx/>
              <a:defRPr sz="1100" b="0">
                <a:solidFill>
                  <a:schemeClr val="tx1"/>
                </a:solidFill>
              </a:defRPr>
            </a:lvl4pPr>
            <a:lvl5pPr marL="1152000" indent="-216000">
              <a:buClrTx/>
              <a:defRPr sz="1100" b="0">
                <a:solidFill>
                  <a:schemeClr val="tx1"/>
                </a:solidFill>
              </a:defRPr>
            </a:lvl5pPr>
            <a:lvl6pPr marL="1368000" indent="-216000">
              <a:buClrTx/>
              <a:defRPr sz="1100" b="0">
                <a:solidFill>
                  <a:schemeClr val="tx1"/>
                </a:solidFill>
              </a:defRPr>
            </a:lvl6pPr>
            <a:lvl7pPr marL="1584000" indent="-216000">
              <a:buClrTx/>
              <a:defRPr sz="1100" b="0">
                <a:solidFill>
                  <a:schemeClr val="tx1"/>
                </a:solidFill>
              </a:defRPr>
            </a:lvl7pPr>
            <a:lvl8pPr marL="1800000" indent="-216000">
              <a:buClrTx/>
              <a:defRPr sz="1100" b="0">
                <a:solidFill>
                  <a:schemeClr val="tx1"/>
                </a:solidFill>
              </a:defRPr>
            </a:lvl8pPr>
            <a:lvl9pPr marL="2016000" indent="-216000">
              <a:buClrTx/>
              <a:defRPr sz="1100" b="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75C49D45-999F-4C4C-A226-5F2BA609ED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432000"/>
            <a:ext cx="1713673" cy="63568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6888" y="357188"/>
            <a:ext cx="8156575" cy="80352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888" y="1509713"/>
            <a:ext cx="8156575" cy="406155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Eighth level</a:t>
            </a:r>
          </a:p>
          <a:p>
            <a:pPr lvl="8"/>
            <a:r>
              <a:rPr lang="en-US" dirty="0"/>
              <a:t>Ninth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4288" y="6327369"/>
            <a:ext cx="909464" cy="22107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7536" y="6327369"/>
            <a:ext cx="5742696" cy="22107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cs-CZ"/>
              <a:t>Dlouhý název příslušné prezentace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00" y="6327369"/>
            <a:ext cx="481063" cy="22107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100" b="1">
                <a:solidFill>
                  <a:schemeClr val="tx1"/>
                </a:solidFill>
              </a:defRPr>
            </a:lvl1pPr>
          </a:lstStyle>
          <a:p>
            <a:fld id="{D2BBFFE0-7584-47E7-90FA-15F39808A249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7D52871A-25F2-4A43-92F2-20178E160DE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0" y="6328800"/>
            <a:ext cx="251066" cy="1992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0" r:id="rId3"/>
    <p:sldLayoutId id="2147483662" r:id="rId4"/>
    <p:sldLayoutId id="2147483663" r:id="rId5"/>
    <p:sldLayoutId id="2147483664" r:id="rId6"/>
    <p:sldLayoutId id="2147483661" r:id="rId7"/>
    <p:sldLayoutId id="2147483651" r:id="rId8"/>
    <p:sldLayoutId id="2147483660" r:id="rId9"/>
    <p:sldLayoutId id="2147483666" r:id="rId10"/>
    <p:sldLayoutId id="214748366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"/>
        </a:spcBef>
        <a:buClr>
          <a:schemeClr val="tx2"/>
        </a:buClr>
        <a:buFont typeface="Verdana" pitchFamily="34" charset="0"/>
        <a:buChar char="—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12000" indent="-252000" algn="l" defTabSz="914400" rtl="0" eaLnBrk="1" latinLnBrk="0" hangingPunct="1">
        <a:spcBef>
          <a:spcPts val="240"/>
        </a:spcBef>
        <a:buClrTx/>
        <a:buFont typeface="Verdana" pitchFamily="34" charset="0"/>
        <a:buChar char="—"/>
        <a:defRPr sz="15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52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116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32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548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64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80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96000" indent="-216000" algn="l" defTabSz="914400" rtl="0" eaLnBrk="1" latinLnBrk="0" hangingPunct="1">
        <a:spcBef>
          <a:spcPct val="20000"/>
        </a:spcBef>
        <a:buFont typeface="Verdana" pitchFamily="34" charset="0"/>
        <a:buChar char="—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pos="288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3444" userDrawn="1">
          <p15:clr>
            <a:srgbClr val="F26B43"/>
          </p15:clr>
        </p15:guide>
        <p15:guide id="4" pos="314" userDrawn="1">
          <p15:clr>
            <a:srgbClr val="F26B43"/>
          </p15:clr>
        </p15:guide>
        <p15:guide id="5" pos="5446" userDrawn="1">
          <p15:clr>
            <a:srgbClr val="F26B43"/>
          </p15:clr>
        </p15:guide>
        <p15:guide id="6" orient="horz" pos="337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google.com/url?sa=i&amp;rct=j&amp;q=&amp;esrc=s&amp;source=images&amp;cd=&amp;cad=rja&amp;uact=8&amp;ved=&amp;url=https://www.novinky.cz/krimi/470887-vlak-v-praze-projel-navestidlo-se-zakazem.html&amp;psig=AOvVaw2L8Nv7RqGpG5w5JXRyOaLK&amp;ust=1534661179490814" TargetMode="Externa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www.google.com/url?sa=i&amp;rct=j&amp;q=&amp;esrc=s&amp;source=images&amp;cd=&amp;cad=rja&amp;uact=8&amp;ved=2ahUKEwjlj-L5jvbcAhUPZFAKHScdAYEQjRx6BAgBEAU&amp;url=http://www.zelpage.cz/clanky/mechanicka-navestidla-mizi-i-v-okoli-prahy?lang=en&amp;psig=AOvVaw3kcqJVa1r3Gb_EXcyNcgnl&amp;ust=1534665021208635" TargetMode="Externa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7.w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Návěstidla – hlavní návěstidla </a:t>
            </a:r>
            <a:endParaRPr lang="cs-CZ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Příprava k OZ D-03</a:t>
            </a:r>
            <a:endParaRPr lang="cs-CZ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Místo konání (volitelně),  01. 01. 2018 </a:t>
            </a:r>
            <a:endParaRPr lang="cs-CZ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Ing. Lenka Mulačová</a:t>
            </a:r>
            <a:endParaRPr lang="cs-CZ" dirty="0"/>
          </a:p>
          <a:p>
            <a:pPr marL="0" lvl="1" indent="0">
              <a:buNone/>
            </a:pPr>
            <a:r>
              <a:rPr lang="cs-CZ" dirty="0" smtClean="0"/>
              <a:t>GŘ – odbor řízení provozu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3" indent="0">
              <a:buNone/>
            </a:pPr>
            <a:r>
              <a:rPr lang="cs-CZ" sz="3200" dirty="0">
                <a:solidFill>
                  <a:schemeClr val="tx2"/>
                </a:solidFill>
                <a:latin typeface="+mn-lt"/>
                <a:cs typeface="+mn-cs"/>
              </a:rPr>
              <a:t>Vjezdová návěstidla stanic mohou pro některé vlakové cesty plnit i funkci odjezdových návěstidel. </a:t>
            </a:r>
          </a:p>
          <a:p>
            <a:pPr marL="0" lvl="3" indent="0">
              <a:buNone/>
            </a:pPr>
            <a:r>
              <a:rPr lang="cs-CZ" sz="3200" dirty="0">
                <a:solidFill>
                  <a:schemeClr val="accent3"/>
                </a:solidFill>
                <a:latin typeface="+mn-lt"/>
                <a:cs typeface="+mn-cs"/>
              </a:rPr>
              <a:t>Vjezdová návěstidla odboček plní funkci odjezdových návěstidel vždy, pokud nejsou odjezdová návěstidla umístěna. </a:t>
            </a:r>
          </a:p>
          <a:p>
            <a:pPr marL="0" lvl="3" indent="0">
              <a:buNone/>
            </a:pPr>
            <a:endParaRPr lang="cs-CZ" sz="3200" dirty="0" smtClean="0">
              <a:solidFill>
                <a:srgbClr val="0000CC"/>
              </a:solidFill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76197" y="692150"/>
            <a:ext cx="8172516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Vjezdové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80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 noChangeAspect="1"/>
          </p:cNvSpPr>
          <p:nvPr>
            <p:ph idx="1"/>
          </p:nvPr>
        </p:nvSpPr>
        <p:spPr bwMode="auto">
          <a:xfrm>
            <a:off x="457200" y="1285859"/>
            <a:ext cx="7818120" cy="488947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2"/>
                </a:solidFill>
                <a:latin typeface="+mn-lt"/>
                <a:cs typeface="+mn-cs"/>
              </a:rPr>
              <a:t>Odjezdové návěstidlo </a:t>
            </a:r>
            <a:endParaRPr lang="cs-CZ" sz="3200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pPr marL="0" indent="0">
              <a:buNone/>
            </a:pPr>
            <a:r>
              <a:rPr lang="cs-CZ" sz="2400" b="0" dirty="0" smtClean="0">
                <a:solidFill>
                  <a:schemeClr val="tx1"/>
                </a:solidFill>
                <a:latin typeface="+mn-lt"/>
                <a:cs typeface="+mn-cs"/>
              </a:rPr>
              <a:t>je </a:t>
            </a:r>
            <a:r>
              <a:rPr lang="cs-CZ" sz="2400" b="0" dirty="0">
                <a:solidFill>
                  <a:schemeClr val="tx1"/>
                </a:solidFill>
                <a:latin typeface="+mn-lt"/>
                <a:cs typeface="+mn-cs"/>
              </a:rPr>
              <a:t>hlavní návěstidlo </a:t>
            </a:r>
            <a:endParaRPr lang="cs-CZ" sz="2400" b="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3"/>
                </a:solidFill>
                <a:latin typeface="+mn-lt"/>
                <a:cs typeface="+mn-cs"/>
              </a:rPr>
              <a:t>pro </a:t>
            </a:r>
            <a:r>
              <a:rPr lang="cs-CZ" sz="2400" dirty="0">
                <a:solidFill>
                  <a:schemeClr val="accent3"/>
                </a:solidFill>
                <a:latin typeface="+mn-lt"/>
                <a:cs typeface="+mn-cs"/>
              </a:rPr>
              <a:t>odjezd ze stanice </a:t>
            </a:r>
            <a:endParaRPr lang="cs-CZ" sz="2400" dirty="0" smtClean="0">
              <a:solidFill>
                <a:schemeClr val="accent3"/>
              </a:solidFill>
              <a:latin typeface="+mn-lt"/>
              <a:cs typeface="+mn-cs"/>
            </a:endParaRPr>
          </a:p>
          <a:p>
            <a:pPr marL="0" indent="0">
              <a:buNone/>
            </a:pPr>
            <a:r>
              <a:rPr lang="cs-CZ" sz="2400" b="0" dirty="0" smtClean="0">
                <a:solidFill>
                  <a:schemeClr val="tx1"/>
                </a:solidFill>
                <a:latin typeface="+mn-lt"/>
                <a:cs typeface="+mn-cs"/>
              </a:rPr>
              <a:t>(</a:t>
            </a:r>
            <a:r>
              <a:rPr lang="cs-CZ" sz="2400" b="0" dirty="0">
                <a:solidFill>
                  <a:schemeClr val="tx1"/>
                </a:solidFill>
                <a:latin typeface="+mn-lt"/>
                <a:cs typeface="+mn-cs"/>
              </a:rPr>
              <a:t>odbočky</a:t>
            </a:r>
            <a:r>
              <a:rPr lang="cs-CZ" sz="3200" b="0" dirty="0">
                <a:solidFill>
                  <a:schemeClr val="tx1"/>
                </a:solidFill>
                <a:latin typeface="+mn-lt"/>
                <a:cs typeface="+mn-cs"/>
              </a:rPr>
              <a:t>).</a:t>
            </a:r>
          </a:p>
          <a:p>
            <a:pPr marL="0" indent="0">
              <a:buNone/>
            </a:pPr>
            <a:endParaRPr lang="cs-CZ" sz="3200" b="0" dirty="0" smtClean="0">
              <a:solidFill>
                <a:schemeClr val="tx1"/>
              </a:solidFill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363255" y="692150"/>
            <a:ext cx="838545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Odjezdové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15" name="Obrázek 14" descr="Výsledek obrázku pro návěstidlo">
            <a:hlinkClick r:id="rId2" tgtFrame="&quot;_blank&quot;"/>
          </p:cNvPr>
          <p:cNvPicPr preferRelativeResize="0">
            <a:picLocks noChangeAspect="1"/>
          </p:cNvPicPr>
          <p:nvPr/>
        </p:nvPicPr>
        <p:blipFill>
          <a:blip r:embed="rId3"/>
          <a:srcRect l="5949" t="16891" r="59495" b="-45"/>
          <a:stretch>
            <a:fillRect/>
          </a:stretch>
        </p:blipFill>
        <p:spPr bwMode="auto">
          <a:xfrm>
            <a:off x="5068130" y="1824855"/>
            <a:ext cx="3163073" cy="4294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635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endParaRPr lang="cs-CZ" dirty="0">
              <a:solidFill>
                <a:schemeClr val="tx1"/>
              </a:solidFill>
              <a:latin typeface="+mn-lt"/>
            </a:endParaRPr>
          </a:p>
          <a:p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endParaRPr lang="cs-CZ" dirty="0">
              <a:solidFill>
                <a:schemeClr val="tx1"/>
              </a:solidFill>
              <a:latin typeface="+mn-lt"/>
            </a:endParaRPr>
          </a:p>
          <a:p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endParaRPr lang="cs-CZ" dirty="0">
              <a:solidFill>
                <a:schemeClr val="tx1"/>
              </a:solidFill>
              <a:latin typeface="+mn-lt"/>
            </a:endParaRPr>
          </a:p>
          <a:p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Ustanovení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předpisů </a:t>
            </a:r>
            <a:r>
              <a:rPr lang="cs-CZ" b="0" dirty="0">
                <a:solidFill>
                  <a:schemeClr val="tx1"/>
                </a:solidFill>
                <a:latin typeface="+mn-lt"/>
              </a:rPr>
              <a:t>pro provozování dráhy a organizování drážní dopravy,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platná pro odjezdová návěstidla, </a:t>
            </a:r>
            <a:r>
              <a:rPr lang="cs-CZ" b="0" dirty="0">
                <a:solidFill>
                  <a:schemeClr val="tx1"/>
                </a:solidFill>
                <a:latin typeface="+mn-lt"/>
              </a:rPr>
              <a:t>platí i pro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ta cestová návěstidla, která v konkrétní vlakové cestě plní funkci odjezdového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návěstidla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pPr>
              <a:buNone/>
            </a:pPr>
            <a:endParaRPr lang="cs-CZ" sz="4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3200" b="0" dirty="0" smtClean="0">
              <a:solidFill>
                <a:schemeClr val="tx1"/>
              </a:solidFill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88515" y="692150"/>
            <a:ext cx="826019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Odjezdové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11" name="Picture 4" descr="Hlavní vlaky a posun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6732" y="1355756"/>
            <a:ext cx="2129028" cy="203473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2" name="Picture 6" descr="Trpasličí vlaky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1541" y="1385570"/>
            <a:ext cx="2379727" cy="19751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3" name="Picture 5" descr="Trpasličí vlaky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75393" y="1385570"/>
            <a:ext cx="2513586" cy="20862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931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2"/>
                </a:solidFill>
                <a:latin typeface="+mn-lt"/>
                <a:cs typeface="+mn-cs"/>
              </a:rPr>
              <a:t>Cestové návěstidlo </a:t>
            </a:r>
            <a:r>
              <a:rPr lang="cs-CZ" b="0" dirty="0">
                <a:solidFill>
                  <a:schemeClr val="tx1"/>
                </a:solidFill>
                <a:latin typeface="+mn-lt"/>
              </a:rPr>
              <a:t>je hlavní návěstidlo </a:t>
            </a:r>
          </a:p>
          <a:p>
            <a:r>
              <a:rPr lang="cs-CZ" dirty="0">
                <a:solidFill>
                  <a:schemeClr val="accent3"/>
                </a:solidFill>
                <a:latin typeface="+mn-lt"/>
                <a:cs typeface="+mn-cs"/>
              </a:rPr>
              <a:t>pro jízdu z koleje na jinou navazující kolej v obvodu stanice (odbočky), </a:t>
            </a:r>
          </a:p>
          <a:p>
            <a:r>
              <a:rPr lang="cs-CZ" dirty="0">
                <a:solidFill>
                  <a:schemeClr val="accent3"/>
                </a:solidFill>
                <a:latin typeface="+mn-lt"/>
                <a:cs typeface="+mn-cs"/>
              </a:rPr>
              <a:t>z obvodu stanice (odbočky) do jiného obvodu stanice, </a:t>
            </a:r>
          </a:p>
          <a:p>
            <a:r>
              <a:rPr lang="cs-CZ" dirty="0">
                <a:solidFill>
                  <a:schemeClr val="accent3"/>
                </a:solidFill>
                <a:latin typeface="+mn-lt"/>
                <a:cs typeface="+mn-cs"/>
              </a:rPr>
              <a:t>do sousední dopravny </a:t>
            </a:r>
          </a:p>
          <a:p>
            <a:r>
              <a:rPr lang="cs-CZ" dirty="0">
                <a:solidFill>
                  <a:schemeClr val="accent3"/>
                </a:solidFill>
                <a:latin typeface="+mn-lt"/>
                <a:cs typeface="+mn-cs"/>
              </a:rPr>
              <a:t>nebo pro zákaz další jízdy v dopravně.</a:t>
            </a:r>
          </a:p>
          <a:p>
            <a:pPr marL="0" indent="0">
              <a:buNone/>
            </a:pPr>
            <a:endParaRPr lang="cs-CZ" b="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1500" b="0" dirty="0" smtClean="0">
                <a:solidFill>
                  <a:schemeClr val="tx1"/>
                </a:solidFill>
                <a:latin typeface="+mn-lt"/>
              </a:rPr>
              <a:t>Ustanovení </a:t>
            </a:r>
            <a:r>
              <a:rPr lang="cs-CZ" sz="1500" b="0" dirty="0">
                <a:solidFill>
                  <a:schemeClr val="tx1"/>
                </a:solidFill>
                <a:latin typeface="+mn-lt"/>
              </a:rPr>
              <a:t>předpisů pro provozování dráhy a organizování drážní dopravy, platná pro cestová návěstidla, platí i pro ta odjezdová návěstidla, která v konkrétní vlakové cestě plní funkci cestového návěstidla</a:t>
            </a:r>
            <a:r>
              <a:rPr lang="cs-CZ" b="0" dirty="0">
                <a:solidFill>
                  <a:schemeClr val="tx1"/>
                </a:solidFill>
                <a:latin typeface="+mn-lt"/>
              </a:rPr>
              <a:t>.</a:t>
            </a:r>
          </a:p>
          <a:p>
            <a:pPr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b="0" dirty="0" smtClean="0">
              <a:solidFill>
                <a:schemeClr val="tx1"/>
              </a:solidFill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25885" y="692150"/>
            <a:ext cx="832282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Cestové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46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cs-CZ" b="0" dirty="0" smtClean="0">
              <a:solidFill>
                <a:schemeClr val="tx1"/>
              </a:solidFill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300625" y="692150"/>
            <a:ext cx="844808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Cestové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6" name="Obrázek 3" descr="Odjezdocestové návěstidl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138" y="1384691"/>
            <a:ext cx="8975725" cy="4489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7815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Návěst Stůj </a:t>
            </a:r>
            <a:r>
              <a:rPr lang="cs-CZ" sz="2400" b="0" i="1" dirty="0" smtClean="0">
                <a:solidFill>
                  <a:schemeClr val="tx1"/>
                </a:solidFill>
                <a:latin typeface="+mn-lt"/>
              </a:rPr>
              <a:t>(červené světlo)</a:t>
            </a:r>
            <a:r>
              <a:rPr lang="cs-CZ" sz="2400" b="0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  <a:latin typeface="+mn-lt"/>
                <a:cs typeface="+mn-cs"/>
              </a:rPr>
              <a:t>zakazuje </a:t>
            </a:r>
            <a:r>
              <a:rPr lang="cs-CZ" dirty="0">
                <a:solidFill>
                  <a:schemeClr val="tx2"/>
                </a:solidFill>
                <a:latin typeface="+mn-lt"/>
                <a:cs typeface="+mn-cs"/>
              </a:rPr>
              <a:t>strojvedoucímu jízdu vlaku.</a:t>
            </a:r>
            <a:r>
              <a:rPr lang="cs-CZ" b="0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>
              <a:buNone/>
            </a:pPr>
            <a:endParaRPr lang="cs-CZ" sz="2400" b="0" dirty="0" smtClean="0">
              <a:solidFill>
                <a:schemeClr val="tx1"/>
              </a:solidFill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50937" y="692150"/>
            <a:ext cx="8297776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Stůj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7" name="Picture 5" descr="stůj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0259" y="1240598"/>
            <a:ext cx="2331720" cy="491032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007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cs-CZ" sz="2400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r>
              <a:rPr lang="cs-CZ" sz="2400" b="0" dirty="0" smtClean="0">
                <a:solidFill>
                  <a:schemeClr val="tx1"/>
                </a:solidFill>
                <a:latin typeface="+mn-lt"/>
              </a:rPr>
              <a:t>Čelo </a:t>
            </a:r>
            <a:r>
              <a:rPr lang="cs-CZ" sz="2400" b="0" dirty="0">
                <a:solidFill>
                  <a:schemeClr val="tx1"/>
                </a:solidFill>
                <a:latin typeface="+mn-lt"/>
              </a:rPr>
              <a:t>jedoucího vlaku musí zastavit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alespoň 10 m </a:t>
            </a:r>
            <a:r>
              <a:rPr lang="cs-CZ" sz="2400" b="0" dirty="0">
                <a:solidFill>
                  <a:schemeClr val="tx1"/>
                </a:solidFill>
                <a:latin typeface="+mn-lt"/>
              </a:rPr>
              <a:t>(odhadem) </a:t>
            </a:r>
            <a:r>
              <a:rPr lang="cs-CZ" sz="2400" dirty="0">
                <a:solidFill>
                  <a:schemeClr val="tx1"/>
                </a:solidFill>
                <a:latin typeface="+mn-lt"/>
              </a:rPr>
              <a:t>před hlavním návěstidlem</a:t>
            </a:r>
            <a:r>
              <a:rPr lang="cs-CZ" sz="2400" b="0" dirty="0">
                <a:solidFill>
                  <a:schemeClr val="tx1"/>
                </a:solidFill>
                <a:latin typeface="+mn-lt"/>
              </a:rPr>
              <a:t>. </a:t>
            </a:r>
          </a:p>
          <a:p>
            <a:endParaRPr lang="cs-CZ" sz="2400" b="0" dirty="0">
              <a:solidFill>
                <a:schemeClr val="tx1"/>
              </a:solidFill>
              <a:latin typeface="+mn-lt"/>
            </a:endParaRPr>
          </a:p>
          <a:p>
            <a:r>
              <a:rPr lang="cs-CZ" sz="2400" b="0" dirty="0" smtClean="0">
                <a:solidFill>
                  <a:schemeClr val="tx1"/>
                </a:solidFill>
                <a:latin typeface="+mn-lt"/>
              </a:rPr>
              <a:t>Tam, kde hlavní návěstidlo není přímo u koleje, musí čelo vlaku zastavit </a:t>
            </a:r>
            <a:r>
              <a:rPr lang="cs-CZ" sz="2400" dirty="0" smtClean="0">
                <a:solidFill>
                  <a:schemeClr val="tx1"/>
                </a:solidFill>
                <a:latin typeface="+mn-lt"/>
              </a:rPr>
              <a:t>před návěstidlem s návěstí Konec vlakové cesty. </a:t>
            </a:r>
          </a:p>
          <a:p>
            <a:endParaRPr lang="cs-CZ" sz="2400" b="0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dirty="0">
                <a:solidFill>
                  <a:schemeClr val="accent3"/>
                </a:solidFill>
                <a:latin typeface="+mn-lt"/>
                <a:cs typeface="+mn-cs"/>
              </a:rPr>
              <a:t>Vzdáleností 10 m před hlavním návěstidlem je stanoveno </a:t>
            </a:r>
            <a:r>
              <a:rPr lang="cs-CZ" u="sng" dirty="0">
                <a:solidFill>
                  <a:schemeClr val="accent3"/>
                </a:solidFill>
                <a:latin typeface="+mn-lt"/>
                <a:cs typeface="+mn-cs"/>
              </a:rPr>
              <a:t>obvyklé místo zastavení. </a:t>
            </a:r>
          </a:p>
          <a:p>
            <a:pPr>
              <a:buNone/>
            </a:pPr>
            <a:endParaRPr lang="cs-CZ" sz="2400" b="0" dirty="0" smtClean="0">
              <a:solidFill>
                <a:schemeClr val="tx1"/>
              </a:solidFill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13567" y="692150"/>
            <a:ext cx="8235146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Stůj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35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142984"/>
            <a:ext cx="8229600" cy="498317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200" dirty="0" smtClean="0">
                <a:solidFill>
                  <a:schemeClr val="tx1"/>
                </a:solidFill>
                <a:latin typeface="+mn-lt"/>
              </a:rPr>
              <a:t>Návěst Stůj hlavního návěstidla,</a:t>
            </a:r>
            <a:r>
              <a:rPr lang="cs-CZ" sz="2200" dirty="0" smtClean="0">
                <a:solidFill>
                  <a:srgbClr val="3366FF"/>
                </a:solidFill>
                <a:latin typeface="+mn-lt"/>
              </a:rPr>
              <a:t> </a:t>
            </a:r>
            <a:r>
              <a:rPr lang="cs-CZ" dirty="0" smtClean="0">
                <a:solidFill>
                  <a:schemeClr val="accent3"/>
                </a:solidFill>
                <a:latin typeface="+mn-lt"/>
                <a:cs typeface="+mn-cs"/>
              </a:rPr>
              <a:t>platného pro jízdu vlaku i posun</a:t>
            </a:r>
            <a:r>
              <a:rPr lang="cs-CZ" sz="1500" b="0" dirty="0" smtClean="0">
                <a:solidFill>
                  <a:schemeClr val="accent3"/>
                </a:solidFill>
                <a:latin typeface="+mn-lt"/>
                <a:cs typeface="+mn-cs"/>
              </a:rPr>
              <a:t> </a:t>
            </a:r>
            <a:r>
              <a:rPr lang="cs-CZ" sz="2400" u="sng" dirty="0">
                <a:solidFill>
                  <a:schemeClr val="tx2"/>
                </a:solidFill>
                <a:latin typeface="+mn-lt"/>
                <a:cs typeface="+mn-cs"/>
              </a:rPr>
              <a:t>zakazuje také </a:t>
            </a:r>
            <a:r>
              <a:rPr lang="cs-CZ" sz="2400" u="sng" dirty="0" smtClean="0">
                <a:solidFill>
                  <a:schemeClr val="tx2"/>
                </a:solidFill>
                <a:latin typeface="+mn-lt"/>
                <a:cs typeface="+mn-cs"/>
              </a:rPr>
              <a:t>posun;</a:t>
            </a:r>
            <a:r>
              <a:rPr lang="cs-CZ" sz="2200" dirty="0" smtClean="0">
                <a:solidFill>
                  <a:schemeClr val="tx2"/>
                </a:solidFill>
                <a:latin typeface="+mn-lt"/>
                <a:cs typeface="+mn-cs"/>
              </a:rPr>
              <a:t> </a:t>
            </a:r>
            <a:endParaRPr lang="cs-CZ" sz="2200" dirty="0">
              <a:solidFill>
                <a:schemeClr val="tx2"/>
              </a:solidFill>
              <a:latin typeface="+mn-lt"/>
              <a:cs typeface="+mn-cs"/>
            </a:endParaRPr>
          </a:p>
          <a:p>
            <a:endParaRPr lang="cs-CZ" sz="2200" dirty="0" smtClean="0">
              <a:solidFill>
                <a:srgbClr val="3366FF"/>
              </a:solidFill>
              <a:latin typeface="+mn-lt"/>
            </a:endParaRPr>
          </a:p>
          <a:p>
            <a:endParaRPr lang="cs-CZ" sz="2200" dirty="0" smtClean="0">
              <a:solidFill>
                <a:srgbClr val="3366FF"/>
              </a:solidFill>
              <a:latin typeface="+mn-lt"/>
            </a:endParaRPr>
          </a:p>
          <a:p>
            <a:endParaRPr lang="cs-CZ" sz="2200" dirty="0" smtClean="0">
              <a:solidFill>
                <a:srgbClr val="3366FF"/>
              </a:solidFill>
              <a:latin typeface="+mn-lt"/>
            </a:endParaRPr>
          </a:p>
          <a:p>
            <a:pPr>
              <a:buNone/>
            </a:pPr>
            <a:endParaRPr lang="cs-CZ" sz="2200" dirty="0" smtClean="0">
              <a:solidFill>
                <a:srgbClr val="3366FF"/>
              </a:solidFill>
              <a:latin typeface="+mn-lt"/>
            </a:endParaRPr>
          </a:p>
          <a:p>
            <a:pPr>
              <a:buNone/>
            </a:pPr>
            <a:endParaRPr lang="cs-CZ" sz="2200" dirty="0" smtClean="0">
              <a:solidFill>
                <a:srgbClr val="3366FF"/>
              </a:solidFill>
              <a:latin typeface="+mn-lt"/>
            </a:endParaRPr>
          </a:p>
          <a:p>
            <a:pPr>
              <a:buNone/>
            </a:pPr>
            <a:endParaRPr lang="cs-CZ" sz="2200" dirty="0">
              <a:solidFill>
                <a:srgbClr val="3366FF"/>
              </a:solidFill>
              <a:latin typeface="+mn-lt"/>
            </a:endParaRPr>
          </a:p>
          <a:p>
            <a:pPr>
              <a:buNone/>
            </a:pPr>
            <a:endParaRPr lang="cs-CZ" sz="2200" dirty="0" smtClean="0">
              <a:solidFill>
                <a:srgbClr val="3366FF"/>
              </a:solidFill>
              <a:latin typeface="+mn-lt"/>
            </a:endParaRPr>
          </a:p>
          <a:p>
            <a:pPr>
              <a:buNone/>
            </a:pPr>
            <a:endParaRPr lang="cs-CZ" sz="2200" dirty="0" smtClean="0">
              <a:solidFill>
                <a:srgbClr val="3366FF"/>
              </a:solidFill>
              <a:latin typeface="+mn-lt"/>
            </a:endParaRPr>
          </a:p>
          <a:p>
            <a:r>
              <a:rPr lang="cs-CZ" u="sng" dirty="0">
                <a:solidFill>
                  <a:schemeClr val="tx2"/>
                </a:solidFill>
                <a:latin typeface="+mn-lt"/>
                <a:cs typeface="+mn-cs"/>
              </a:rPr>
              <a:t>čelo posunového dílu musí zastavit ještě před návěstidlem. </a:t>
            </a: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Kde takové návěstidlo není přímo </a:t>
            </a:r>
            <a:b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</a:b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u koleje, musí čelo posunového dílu zastavit před návěstidlem s návěstí Konec vlakové cesty</a:t>
            </a:r>
            <a:r>
              <a:rPr lang="cs-CZ" b="0" dirty="0" smtClean="0">
                <a:solidFill>
                  <a:schemeClr val="tx1"/>
                </a:solidFill>
                <a:latin typeface="+mn-lt"/>
              </a:rPr>
              <a:t>. </a:t>
            </a:r>
            <a:endParaRPr lang="cs-CZ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26093" y="692150"/>
            <a:ext cx="8222620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Návěst Stůj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6" name="Picture 5" descr="Stůj vlak posun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928802"/>
            <a:ext cx="4860608" cy="267890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7" name="Picture 4" descr="Stůj červené vložené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2071678"/>
            <a:ext cx="1873250" cy="241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646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2"/>
                </a:solidFill>
                <a:latin typeface="+mn-lt"/>
                <a:cs typeface="+mn-cs"/>
              </a:rPr>
              <a:t>Vložená návěstidla </a:t>
            </a:r>
            <a:endParaRPr lang="cs-CZ" sz="3200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pPr marL="0" indent="0">
              <a:buNone/>
            </a:pPr>
            <a:r>
              <a:rPr lang="cs-CZ" b="0" dirty="0" smtClean="0">
                <a:solidFill>
                  <a:schemeClr val="tx1"/>
                </a:solidFill>
                <a:latin typeface="+mn-lt"/>
              </a:rPr>
              <a:t>jsou hlavní návěstidla </a:t>
            </a:r>
          </a:p>
          <a:p>
            <a:pPr marL="0" indent="0">
              <a:buNone/>
            </a:pPr>
            <a:r>
              <a:rPr lang="cs-CZ" b="0" dirty="0" smtClean="0">
                <a:solidFill>
                  <a:schemeClr val="tx1"/>
                </a:solidFill>
                <a:latin typeface="+mn-lt"/>
              </a:rPr>
              <a:t>platná pro jízdu vlaku i posun, </a:t>
            </a:r>
          </a:p>
          <a:p>
            <a:pPr marL="0" indent="0">
              <a:buNone/>
            </a:pPr>
            <a:r>
              <a:rPr lang="cs-CZ" b="0" dirty="0" smtClean="0">
                <a:solidFill>
                  <a:schemeClr val="tx1"/>
                </a:solidFill>
                <a:latin typeface="+mn-lt"/>
              </a:rPr>
              <a:t>která buď </a:t>
            </a:r>
            <a:r>
              <a:rPr lang="cs-CZ" sz="1800" dirty="0">
                <a:solidFill>
                  <a:schemeClr val="accent3"/>
                </a:solidFill>
                <a:latin typeface="+mn-lt"/>
                <a:cs typeface="+mn-cs"/>
              </a:rPr>
              <a:t>informují, 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accent3"/>
                </a:solidFill>
                <a:latin typeface="+mn-lt"/>
                <a:cs typeface="+mn-cs"/>
              </a:rPr>
              <a:t>ze které koleje je postavena jízdní cesta,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accent3"/>
                </a:solidFill>
                <a:latin typeface="+mn-lt"/>
                <a:cs typeface="+mn-cs"/>
              </a:rPr>
              <a:t>nebo určují konec jízdní </a:t>
            </a:r>
            <a:r>
              <a:rPr lang="cs-CZ" sz="1800" dirty="0" smtClean="0">
                <a:solidFill>
                  <a:schemeClr val="accent3"/>
                </a:solidFill>
                <a:latin typeface="+mn-lt"/>
                <a:cs typeface="+mn-cs"/>
              </a:rPr>
              <a:t>cesty</a:t>
            </a:r>
            <a:r>
              <a:rPr lang="cs-CZ" b="0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endParaRPr lang="cs-CZ" sz="1800" b="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1800" b="0" dirty="0" smtClean="0">
                <a:solidFill>
                  <a:schemeClr val="tx1"/>
                </a:solidFill>
                <a:latin typeface="+mn-lt"/>
              </a:rPr>
              <a:t>Stanice </a:t>
            </a:r>
            <a:r>
              <a:rPr lang="cs-CZ" sz="1800" b="0" dirty="0">
                <a:solidFill>
                  <a:schemeClr val="tx1"/>
                </a:solidFill>
                <a:latin typeface="+mn-lt"/>
              </a:rPr>
              <a:t>s vloženými návěstidly </a:t>
            </a:r>
            <a:endParaRPr lang="cs-CZ" sz="1800" b="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1800" b="0" dirty="0" smtClean="0">
                <a:solidFill>
                  <a:schemeClr val="tx1"/>
                </a:solidFill>
                <a:latin typeface="+mn-lt"/>
              </a:rPr>
              <a:t>nemohou </a:t>
            </a:r>
            <a:r>
              <a:rPr lang="cs-CZ" sz="1800" b="0" dirty="0">
                <a:solidFill>
                  <a:schemeClr val="tx1"/>
                </a:solidFill>
                <a:latin typeface="+mn-lt"/>
              </a:rPr>
              <a:t>být považovány </a:t>
            </a:r>
            <a:endParaRPr lang="cs-CZ" sz="1800" b="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1800" b="0" dirty="0" smtClean="0">
                <a:solidFill>
                  <a:schemeClr val="tx1"/>
                </a:solidFill>
                <a:latin typeface="+mn-lt"/>
              </a:rPr>
              <a:t>za </a:t>
            </a:r>
            <a:r>
              <a:rPr lang="cs-CZ" sz="1800" b="0" dirty="0">
                <a:solidFill>
                  <a:schemeClr val="tx1"/>
                </a:solidFill>
                <a:latin typeface="+mn-lt"/>
              </a:rPr>
              <a:t>stanice s rychlostní návěstní soustavou.</a:t>
            </a:r>
          </a:p>
          <a:p>
            <a:pPr marL="0" indent="0">
              <a:buNone/>
            </a:pPr>
            <a:endParaRPr lang="cs-CZ" b="0" dirty="0" smtClean="0">
              <a:solidFill>
                <a:schemeClr val="tx1"/>
              </a:solidFill>
              <a:latin typeface="+mn-lt"/>
            </a:endParaRPr>
          </a:p>
          <a:p>
            <a:endParaRPr lang="cs-CZ" sz="2800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cs-CZ" sz="32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25885" y="692150"/>
            <a:ext cx="832282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Vložené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10" name="Picture 4" descr="Vlozene_navestidlo"/>
          <p:cNvPicPr preferRelativeResize="0">
            <a:picLocks noChangeAspect="1" noChangeArrowheads="1"/>
          </p:cNvPicPr>
          <p:nvPr/>
        </p:nvPicPr>
        <p:blipFill rotWithShape="1">
          <a:blip r:embed="rId2"/>
          <a:srcRect l="4176"/>
          <a:stretch/>
        </p:blipFill>
        <p:spPr bwMode="auto">
          <a:xfrm>
            <a:off x="5824602" y="1339285"/>
            <a:ext cx="2869581" cy="456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995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077238"/>
            <a:ext cx="8229600" cy="50489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Vložená návěstidla mají značení </a:t>
            </a:r>
            <a:r>
              <a:rPr lang="cs-CZ" dirty="0">
                <a:solidFill>
                  <a:schemeClr val="tx2"/>
                </a:solidFill>
                <a:latin typeface="+mn-lt"/>
                <a:cs typeface="+mn-cs"/>
              </a:rPr>
              <a:t>červenými označovacími štítky </a:t>
            </a: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(případně </a:t>
            </a:r>
            <a:r>
              <a:rPr lang="cs-CZ" dirty="0">
                <a:solidFill>
                  <a:schemeClr val="tx2"/>
                </a:solidFill>
                <a:latin typeface="+mn-lt"/>
                <a:cs typeface="+mn-cs"/>
              </a:rPr>
              <a:t>s bílým orámováním</a:t>
            </a: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) </a:t>
            </a:r>
            <a:r>
              <a:rPr lang="cs-CZ" dirty="0">
                <a:solidFill>
                  <a:schemeClr val="tx2"/>
                </a:solidFill>
                <a:latin typeface="+mn-lt"/>
                <a:cs typeface="+mn-cs"/>
              </a:rPr>
              <a:t>s bílými nápisy </a:t>
            </a: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a nátěry stožárů nebo označovacích pásů s </a:t>
            </a:r>
            <a:r>
              <a:rPr lang="cs-CZ" dirty="0">
                <a:solidFill>
                  <a:schemeClr val="tx2"/>
                </a:solidFill>
                <a:latin typeface="+mn-lt"/>
                <a:cs typeface="+mn-cs"/>
              </a:rPr>
              <a:t>červenými, modrými a bílými pruhy stejné délky.</a:t>
            </a:r>
          </a:p>
          <a:p>
            <a:endParaRPr lang="cs-CZ" sz="1800" b="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endParaRPr lang="cs-CZ" sz="1800" b="0" dirty="0">
              <a:solidFill>
                <a:schemeClr val="tx1"/>
              </a:solidFill>
              <a:latin typeface="+mn-lt"/>
              <a:cs typeface="+mn-cs"/>
            </a:endParaRPr>
          </a:p>
          <a:p>
            <a:endParaRPr lang="cs-CZ" sz="1800" b="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endParaRPr lang="cs-CZ" sz="1800" b="0" dirty="0">
              <a:solidFill>
                <a:schemeClr val="tx1"/>
              </a:solidFill>
              <a:latin typeface="+mn-lt"/>
              <a:cs typeface="+mn-cs"/>
            </a:endParaRPr>
          </a:p>
          <a:p>
            <a:endParaRPr lang="cs-CZ" sz="1800" b="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endParaRPr lang="cs-CZ" sz="1800" b="0" dirty="0">
              <a:solidFill>
                <a:schemeClr val="tx1"/>
              </a:solidFill>
              <a:latin typeface="+mn-lt"/>
              <a:cs typeface="+mn-cs"/>
            </a:endParaRPr>
          </a:p>
          <a:p>
            <a:endParaRPr lang="cs-CZ" sz="1800" b="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endParaRPr lang="cs-CZ" sz="1800" b="0" dirty="0">
              <a:solidFill>
                <a:schemeClr val="tx1"/>
              </a:solidFill>
              <a:latin typeface="+mn-lt"/>
              <a:cs typeface="+mn-cs"/>
            </a:endParaRPr>
          </a:p>
          <a:p>
            <a:endParaRPr lang="cs-CZ" sz="1800" b="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endParaRPr lang="cs-CZ" sz="1800" b="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0" indent="0">
              <a:buNone/>
            </a:pPr>
            <a:endParaRPr lang="cs-CZ" sz="1600" b="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pPr marL="0" indent="0">
              <a:buNone/>
            </a:pPr>
            <a:r>
              <a:rPr lang="cs-CZ" sz="1600" b="0" dirty="0" smtClean="0">
                <a:solidFill>
                  <a:schemeClr val="tx1"/>
                </a:solidFill>
                <a:latin typeface="+mn-lt"/>
                <a:cs typeface="+mn-cs"/>
              </a:rPr>
              <a:t>Trpasličí </a:t>
            </a:r>
            <a:r>
              <a:rPr lang="cs-CZ" sz="1600" b="0" dirty="0">
                <a:solidFill>
                  <a:schemeClr val="tx1"/>
                </a:solidFill>
                <a:latin typeface="+mn-lt"/>
                <a:cs typeface="+mn-cs"/>
              </a:rPr>
              <a:t>vložená návěstidla mají značení jen označovacími červenými štítky (případně s bílým orámováním</a:t>
            </a:r>
            <a:r>
              <a:rPr lang="cs-CZ" sz="1600" b="0" dirty="0" smtClean="0">
                <a:solidFill>
                  <a:schemeClr val="tx1"/>
                </a:solidFill>
                <a:latin typeface="+mn-lt"/>
              </a:rPr>
              <a:t>) s bílými nápisy.</a:t>
            </a:r>
          </a:p>
          <a:p>
            <a:pPr>
              <a:buNone/>
            </a:pPr>
            <a:endParaRPr lang="cs-CZ" sz="2400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cs-CZ" sz="2400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cs-CZ" sz="24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01041" y="516786"/>
            <a:ext cx="8247672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Vložené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7" name="Picture 4" descr="VL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87377" y="2390498"/>
            <a:ext cx="3889248" cy="304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1501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  <a:defRPr/>
            </a:pPr>
            <a:r>
              <a:rPr lang="cs-CZ" sz="2800" dirty="0">
                <a:solidFill>
                  <a:schemeClr val="tx2"/>
                </a:solidFill>
                <a:latin typeface="+mn-lt"/>
                <a:cs typeface="+mn-cs"/>
              </a:rPr>
              <a:t>V dopravně s kolejovým rozvětvením</a:t>
            </a:r>
            <a:r>
              <a:rPr lang="cs-CZ" sz="2800" dirty="0" smtClean="0">
                <a:solidFill>
                  <a:schemeClr val="tx2"/>
                </a:solidFill>
                <a:latin typeface="+mn-lt"/>
                <a:cs typeface="+mn-cs"/>
              </a:rPr>
              <a:t>:</a:t>
            </a:r>
            <a:endParaRPr lang="cs-CZ" sz="2800" dirty="0">
              <a:solidFill>
                <a:schemeClr val="tx2"/>
              </a:solidFill>
              <a:latin typeface="+mn-lt"/>
              <a:cs typeface="+mn-cs"/>
            </a:endParaRP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  <a:latin typeface="+mn-lt"/>
                <a:cs typeface="+mn-cs"/>
              </a:rPr>
              <a:t>Vjezdová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  <a:latin typeface="+mn-lt"/>
                <a:cs typeface="+mn-cs"/>
              </a:rPr>
              <a:t>Cestová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  <a:latin typeface="+mn-lt"/>
                <a:cs typeface="+mn-cs"/>
              </a:rPr>
              <a:t>Odjezdová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  <a:latin typeface="+mn-lt"/>
                <a:cs typeface="+mn-cs"/>
              </a:rPr>
              <a:t>Vložená </a:t>
            </a: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(návěstidla dočasně ponechaná v provozu).</a:t>
            </a:r>
          </a:p>
          <a:p>
            <a:pPr>
              <a:defRPr/>
            </a:pPr>
            <a:endParaRPr lang="cs-CZ" sz="2400" dirty="0">
              <a:solidFill>
                <a:schemeClr val="accent3"/>
              </a:solidFill>
              <a:latin typeface="+mn-lt"/>
              <a:cs typeface="+mn-cs"/>
            </a:endParaRPr>
          </a:p>
          <a:p>
            <a:pPr>
              <a:buNone/>
              <a:defRPr/>
            </a:pPr>
            <a:endParaRPr lang="cs-CZ" sz="2400" dirty="0" smtClean="0">
              <a:latin typeface="+mn-lt"/>
            </a:endParaRPr>
          </a:p>
          <a:p>
            <a:pPr>
              <a:buNone/>
              <a:defRPr/>
            </a:pPr>
            <a:r>
              <a:rPr lang="cs-CZ" sz="2800" dirty="0">
                <a:solidFill>
                  <a:schemeClr val="tx2"/>
                </a:solidFill>
                <a:latin typeface="+mn-lt"/>
                <a:cs typeface="+mn-cs"/>
              </a:rPr>
              <a:t>Na širé trati: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  <a:latin typeface="+mn-lt"/>
                <a:cs typeface="+mn-cs"/>
              </a:rPr>
              <a:t>Oddílová</a:t>
            </a:r>
          </a:p>
          <a:p>
            <a:pPr>
              <a:defRPr/>
            </a:pPr>
            <a:r>
              <a:rPr lang="cs-CZ" sz="2400" dirty="0">
                <a:solidFill>
                  <a:schemeClr val="tx1"/>
                </a:solidFill>
                <a:latin typeface="+mn-lt"/>
                <a:cs typeface="+mn-cs"/>
              </a:rPr>
              <a:t>Krycí</a:t>
            </a: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50937" y="692150"/>
            <a:ext cx="8297776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altLang="cs-CZ" sz="2400" b="1" dirty="0" smtClean="0">
                <a:solidFill>
                  <a:srgbClr val="FF0000"/>
                </a:solidFill>
                <a:latin typeface="+mj-lt"/>
              </a:rPr>
              <a:t>Druhy hlavních návěstidel</a:t>
            </a:r>
            <a:endParaRPr lang="cs-CZ" sz="2400" b="1" dirty="0" smtClean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4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None/>
            </a:pPr>
            <a:r>
              <a:rPr lang="cs-CZ" b="0" dirty="0">
                <a:solidFill>
                  <a:schemeClr val="tx2"/>
                </a:solidFill>
                <a:latin typeface="+mn-lt"/>
                <a:cs typeface="+mn-cs"/>
              </a:rPr>
              <a:t>Návěst</a:t>
            </a:r>
            <a:r>
              <a:rPr lang="cs-CZ" dirty="0">
                <a:solidFill>
                  <a:schemeClr val="tx2"/>
                </a:solidFill>
                <a:latin typeface="+mn-lt"/>
                <a:cs typeface="+mn-cs"/>
              </a:rPr>
              <a:t> Kolejiště s vloženým návěstidlem </a:t>
            </a:r>
          </a:p>
          <a:p>
            <a:pPr marL="0" indent="0" algn="just">
              <a:buNone/>
            </a:pPr>
            <a:r>
              <a:rPr lang="cs-CZ" sz="1500" b="0" i="1" dirty="0" smtClean="0">
                <a:solidFill>
                  <a:schemeClr val="tx1"/>
                </a:solidFill>
                <a:latin typeface="+mn-lt"/>
              </a:rPr>
              <a:t>(bílá obdélníková, </a:t>
            </a:r>
          </a:p>
          <a:p>
            <a:pPr marL="0" indent="0" algn="just">
              <a:buNone/>
            </a:pPr>
            <a:r>
              <a:rPr lang="cs-CZ" sz="1500" b="0" i="1" dirty="0" smtClean="0">
                <a:solidFill>
                  <a:schemeClr val="tx1"/>
                </a:solidFill>
                <a:latin typeface="+mn-lt"/>
              </a:rPr>
              <a:t>na kratší straně umístěná deska, </a:t>
            </a:r>
          </a:p>
          <a:p>
            <a:pPr marL="0" indent="0" algn="just">
              <a:buNone/>
            </a:pPr>
            <a:r>
              <a:rPr lang="cs-CZ" sz="1500" b="0" i="1" dirty="0" smtClean="0">
                <a:solidFill>
                  <a:schemeClr val="tx1"/>
                </a:solidFill>
                <a:latin typeface="+mn-lt"/>
              </a:rPr>
              <a:t>černě orámovaná a na ní značka "vykřičník") </a:t>
            </a:r>
          </a:p>
          <a:p>
            <a:pPr marL="0" lvl="2" indent="0">
              <a:buNone/>
            </a:pPr>
            <a:r>
              <a:rPr lang="cs-CZ" sz="2000" dirty="0">
                <a:solidFill>
                  <a:schemeClr val="accent3"/>
                </a:solidFill>
                <a:latin typeface="+mn-lt"/>
                <a:cs typeface="+mn-cs"/>
              </a:rPr>
              <a:t>upozorňuje </a:t>
            </a:r>
          </a:p>
          <a:p>
            <a:pPr marL="0" lvl="2" indent="0">
              <a:buNone/>
            </a:pPr>
            <a:r>
              <a:rPr lang="cs-CZ" sz="2000" dirty="0">
                <a:solidFill>
                  <a:schemeClr val="accent3"/>
                </a:solidFill>
                <a:latin typeface="+mn-lt"/>
                <a:cs typeface="+mn-cs"/>
              </a:rPr>
              <a:t>na vložené návěstidlo ve stanici. </a:t>
            </a:r>
          </a:p>
          <a:p>
            <a:pPr marL="0" lvl="2" indent="0">
              <a:buNone/>
            </a:pPr>
            <a:endParaRPr lang="cs-CZ" sz="2000" dirty="0">
              <a:solidFill>
                <a:schemeClr val="accent3"/>
              </a:solidFill>
              <a:latin typeface="+mn-lt"/>
              <a:cs typeface="+mn-cs"/>
            </a:endParaRPr>
          </a:p>
          <a:p>
            <a:pPr>
              <a:buNone/>
            </a:pPr>
            <a:endParaRPr lang="cs-CZ" sz="2800" b="0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cs-CZ" sz="32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88515" y="692150"/>
            <a:ext cx="826019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Vložené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7" name="Picture 4" descr="vykřičník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5158" y="1687667"/>
            <a:ext cx="3200400" cy="43941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152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200" dirty="0">
                <a:solidFill>
                  <a:schemeClr val="accent3"/>
                </a:solidFill>
                <a:latin typeface="+mn-lt"/>
                <a:cs typeface="+mn-cs"/>
              </a:rPr>
              <a:t>Návěst </a:t>
            </a: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Odjezdové návěstidlo dovoluje jízdu </a:t>
            </a:r>
            <a:r>
              <a:rPr lang="cs-CZ" sz="2200" b="0" i="1" dirty="0" smtClean="0">
                <a:solidFill>
                  <a:schemeClr val="accent3"/>
                </a:solidFill>
                <a:latin typeface="+mn-lt"/>
                <a:cs typeface="+mn-cs"/>
              </a:rPr>
              <a:t>(přerušované </a:t>
            </a:r>
            <a:r>
              <a:rPr lang="cs-CZ" sz="2200" b="0" i="1" dirty="0">
                <a:solidFill>
                  <a:schemeClr val="accent3"/>
                </a:solidFill>
                <a:latin typeface="+mn-lt"/>
                <a:cs typeface="+mn-cs"/>
              </a:rPr>
              <a:t>bílé světlo</a:t>
            </a:r>
            <a:r>
              <a:rPr lang="cs-CZ" sz="2200" b="0" i="1" dirty="0" smtClean="0">
                <a:solidFill>
                  <a:schemeClr val="accent3"/>
                </a:solidFill>
                <a:latin typeface="+mn-lt"/>
                <a:cs typeface="+mn-cs"/>
              </a:rPr>
              <a:t>)</a:t>
            </a:r>
            <a:endParaRPr lang="cs-CZ" sz="2200" dirty="0">
              <a:solidFill>
                <a:schemeClr val="accent3"/>
              </a:solidFill>
              <a:latin typeface="+mn-lt"/>
              <a:cs typeface="+mn-cs"/>
            </a:endParaRPr>
          </a:p>
          <a:p>
            <a:pPr>
              <a:buNone/>
            </a:pPr>
            <a:endParaRPr lang="cs-CZ" sz="32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325677" y="692150"/>
            <a:ext cx="8423036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Vložené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7" name="Picture 4" descr="Odjezd dovolen vložené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2558" y="1792569"/>
            <a:ext cx="3366133" cy="4343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9869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200" dirty="0" smtClean="0">
                <a:solidFill>
                  <a:schemeClr val="accent3"/>
                </a:solidFill>
                <a:latin typeface="+mn-lt"/>
                <a:cs typeface="+mn-cs"/>
              </a:rPr>
              <a:t>návěst </a:t>
            </a:r>
            <a:r>
              <a:rPr lang="cs-CZ" sz="2200" dirty="0">
                <a:solidFill>
                  <a:schemeClr val="accent3"/>
                </a:solidFill>
                <a:latin typeface="+mn-lt"/>
                <a:cs typeface="+mn-cs"/>
              </a:rPr>
              <a:t>Odjezdové návěstidlo dovoluje jízdu </a:t>
            </a:r>
            <a:r>
              <a:rPr lang="cs-CZ" sz="2400" u="sng" dirty="0">
                <a:solidFill>
                  <a:schemeClr val="tx2"/>
                </a:solidFill>
                <a:latin typeface="+mn-lt"/>
                <a:cs typeface="+mn-cs"/>
              </a:rPr>
              <a:t>dovoluje jízdu vlaku a předvěstí návěst dovolující jízdu na následujícím hlavním </a:t>
            </a:r>
            <a:r>
              <a:rPr lang="cs-CZ" sz="2400" u="sng" dirty="0" smtClean="0">
                <a:solidFill>
                  <a:schemeClr val="tx2"/>
                </a:solidFill>
                <a:latin typeface="+mn-lt"/>
                <a:cs typeface="+mn-cs"/>
              </a:rPr>
              <a:t>návěstidle, </a:t>
            </a:r>
            <a:endParaRPr lang="cs-CZ" sz="2400" u="sng" dirty="0">
              <a:solidFill>
                <a:schemeClr val="tx2"/>
              </a:solidFill>
              <a:latin typeface="+mn-lt"/>
              <a:cs typeface="+mn-cs"/>
            </a:endParaRPr>
          </a:p>
          <a:p>
            <a:r>
              <a:rPr lang="cs-CZ" sz="2200" dirty="0" smtClean="0">
                <a:solidFill>
                  <a:schemeClr val="accent3"/>
                </a:solidFill>
                <a:latin typeface="+mn-lt"/>
                <a:cs typeface="+mn-cs"/>
              </a:rPr>
              <a:t>návěstí </a:t>
            </a:r>
            <a:r>
              <a:rPr lang="cs-CZ" sz="2200" dirty="0">
                <a:solidFill>
                  <a:schemeClr val="accent3"/>
                </a:solidFill>
                <a:latin typeface="+mn-lt"/>
                <a:cs typeface="+mn-cs"/>
              </a:rPr>
              <a:t>Odjezdové návěstidlo dovoluje jízdu </a:t>
            </a: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se v případech stanovených tímto předpisem </a:t>
            </a:r>
            <a:r>
              <a:rPr lang="cs-CZ" sz="2400" u="sng" dirty="0">
                <a:solidFill>
                  <a:schemeClr val="tx2"/>
                </a:solidFill>
                <a:latin typeface="+mn-lt"/>
                <a:cs typeface="+mn-cs"/>
              </a:rPr>
              <a:t>provádí výprava </a:t>
            </a:r>
            <a:r>
              <a:rPr lang="cs-CZ" sz="2400" u="sng" dirty="0" smtClean="0">
                <a:solidFill>
                  <a:schemeClr val="tx2"/>
                </a:solidFill>
                <a:latin typeface="+mn-lt"/>
                <a:cs typeface="+mn-cs"/>
              </a:rPr>
              <a:t>vlaku.</a:t>
            </a:r>
            <a:endParaRPr lang="cs-CZ" sz="1500" b="0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0" indent="0">
              <a:buNone/>
            </a:pPr>
            <a:endParaRPr lang="cs-CZ" sz="2400" u="sng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pPr marL="0" indent="0">
              <a:buNone/>
            </a:pPr>
            <a:endParaRPr lang="cs-CZ" sz="2400" u="sng" dirty="0">
              <a:solidFill>
                <a:schemeClr val="tx2"/>
              </a:solidFill>
              <a:latin typeface="+mn-lt"/>
              <a:cs typeface="+mn-cs"/>
            </a:endParaRPr>
          </a:p>
          <a:p>
            <a:pPr marL="0" indent="0">
              <a:buNone/>
            </a:pPr>
            <a:r>
              <a:rPr lang="cs-CZ" sz="2400" u="sng" dirty="0" smtClean="0">
                <a:solidFill>
                  <a:schemeClr val="tx2"/>
                </a:solidFill>
                <a:latin typeface="+mn-lt"/>
                <a:cs typeface="+mn-cs"/>
              </a:rPr>
              <a:t>S</a:t>
            </a:r>
            <a:r>
              <a:rPr lang="cs-CZ" sz="2400" u="sng" dirty="0">
                <a:solidFill>
                  <a:schemeClr val="tx2"/>
                </a:solidFill>
                <a:latin typeface="+mn-lt"/>
                <a:cs typeface="+mn-cs"/>
              </a:rPr>
              <a:t> výjimkou vjezdových návěstidel nelze ve stanici s vloženými návěstidly </a:t>
            </a:r>
            <a:r>
              <a:rPr lang="cs-CZ" sz="2400" u="sng" dirty="0" err="1">
                <a:solidFill>
                  <a:schemeClr val="tx2"/>
                </a:solidFill>
                <a:latin typeface="+mn-lt"/>
                <a:cs typeface="+mn-cs"/>
              </a:rPr>
              <a:t>návěstit</a:t>
            </a:r>
            <a:r>
              <a:rPr lang="cs-CZ" sz="2400" u="sng" dirty="0">
                <a:solidFill>
                  <a:schemeClr val="tx2"/>
                </a:solidFill>
                <a:latin typeface="+mn-lt"/>
                <a:cs typeface="+mn-cs"/>
              </a:rPr>
              <a:t> PN.</a:t>
            </a:r>
          </a:p>
          <a:p>
            <a:pPr>
              <a:buNone/>
            </a:pPr>
            <a:endParaRPr lang="cs-CZ" sz="2600" dirty="0" smtClean="0">
              <a:solidFill>
                <a:srgbClr val="FF3300"/>
              </a:solidFill>
              <a:latin typeface="+mn-lt"/>
            </a:endParaRPr>
          </a:p>
          <a:p>
            <a:pPr>
              <a:buNone/>
            </a:pPr>
            <a:endParaRPr lang="cs-CZ" sz="2600" dirty="0" smtClean="0">
              <a:solidFill>
                <a:srgbClr val="0000CC"/>
              </a:solidFill>
              <a:latin typeface="+mn-lt"/>
            </a:endParaRPr>
          </a:p>
          <a:p>
            <a:pPr>
              <a:buNone/>
            </a:pPr>
            <a:endParaRPr lang="cs-CZ" sz="32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88723" y="692150"/>
            <a:ext cx="8159990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Vložené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46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Návěst Stůj </a:t>
            </a:r>
            <a:endParaRPr lang="cs-CZ" sz="2400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pPr marL="0" indent="0">
              <a:buNone/>
            </a:pPr>
            <a:r>
              <a:rPr lang="cs-CZ" sz="1500" b="0" i="1" dirty="0" smtClean="0">
                <a:solidFill>
                  <a:schemeClr val="accent3"/>
                </a:solidFill>
                <a:latin typeface="+mn-lt"/>
                <a:cs typeface="+mn-cs"/>
              </a:rPr>
              <a:t>(</a:t>
            </a:r>
            <a:r>
              <a:rPr lang="cs-CZ" sz="1500" b="0" i="1" dirty="0">
                <a:solidFill>
                  <a:schemeClr val="accent3"/>
                </a:solidFill>
                <a:latin typeface="+mn-lt"/>
                <a:cs typeface="+mn-cs"/>
              </a:rPr>
              <a:t>modré světlo a nad ním červené světlo) </a:t>
            </a:r>
            <a:endParaRPr lang="cs-CZ" sz="1500" b="0" i="1" dirty="0" smtClean="0">
              <a:solidFill>
                <a:schemeClr val="accent3"/>
              </a:solidFill>
              <a:latin typeface="+mn-lt"/>
              <a:cs typeface="+mn-cs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3"/>
                </a:solidFill>
                <a:latin typeface="+mn-lt"/>
                <a:cs typeface="+mn-cs"/>
              </a:rPr>
              <a:t>zakazuje </a:t>
            </a:r>
            <a:r>
              <a:rPr lang="cs-CZ" sz="2400" dirty="0">
                <a:solidFill>
                  <a:schemeClr val="accent3"/>
                </a:solidFill>
                <a:latin typeface="+mn-lt"/>
                <a:cs typeface="+mn-cs"/>
              </a:rPr>
              <a:t>jízdu vozidel </a:t>
            </a:r>
            <a:endParaRPr lang="cs-CZ" sz="2400" dirty="0" smtClean="0">
              <a:solidFill>
                <a:schemeClr val="accent3"/>
              </a:solidFill>
              <a:latin typeface="+mn-lt"/>
              <a:cs typeface="+mn-cs"/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3"/>
                </a:solidFill>
                <a:latin typeface="+mn-lt"/>
                <a:cs typeface="+mn-cs"/>
              </a:rPr>
              <a:t>za návěstidlo.</a:t>
            </a:r>
            <a:r>
              <a:rPr lang="cs-CZ" sz="1500" b="0" dirty="0" smtClean="0">
                <a:solidFill>
                  <a:schemeClr val="accent3"/>
                </a:solidFill>
                <a:latin typeface="+mn-lt"/>
                <a:cs typeface="+mn-cs"/>
              </a:rPr>
              <a:t> </a:t>
            </a:r>
            <a:endParaRPr lang="cs-CZ" sz="1500" b="0" dirty="0">
              <a:solidFill>
                <a:schemeClr val="accent3"/>
              </a:solidFill>
              <a:latin typeface="+mn-lt"/>
              <a:cs typeface="+mn-cs"/>
            </a:endParaRPr>
          </a:p>
          <a:p>
            <a:pPr>
              <a:buNone/>
            </a:pPr>
            <a:endParaRPr lang="cs-CZ" sz="2800" dirty="0" smtClean="0">
              <a:solidFill>
                <a:srgbClr val="FF3300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cs-CZ" sz="32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237995" y="692150"/>
            <a:ext cx="851071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Vložené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8" name="Picture 4" descr="Stůj červené modré vložené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5110" y="1391158"/>
            <a:ext cx="3652838" cy="470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228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čelo </a:t>
            </a:r>
            <a:r>
              <a:rPr lang="cs-CZ" sz="2400" dirty="0" smtClean="0">
                <a:solidFill>
                  <a:schemeClr val="tx2"/>
                </a:solidFill>
                <a:latin typeface="+mn-lt"/>
                <a:cs typeface="+mn-cs"/>
              </a:rPr>
              <a:t>jedoucího vlaku </a:t>
            </a:r>
            <a:r>
              <a:rPr lang="cs-CZ" b="0" dirty="0" smtClean="0">
                <a:solidFill>
                  <a:schemeClr val="tx1"/>
                </a:solidFill>
                <a:latin typeface="+mn-lt"/>
                <a:cs typeface="+mn-cs"/>
              </a:rPr>
              <a:t>musí </a:t>
            </a: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zastavit </a:t>
            </a: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alespoň 10 m (odhadem) před hlavním návěstidlem, </a:t>
            </a:r>
          </a:p>
          <a:p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čelo posunového dílu před návěstidlem</a:t>
            </a:r>
            <a:r>
              <a:rPr lang="cs-CZ" sz="240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s touto návěstí. </a:t>
            </a:r>
            <a:endParaRPr lang="cs-CZ" b="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r>
              <a:rPr lang="cs-CZ" b="0" dirty="0" smtClean="0">
                <a:solidFill>
                  <a:schemeClr val="tx1"/>
                </a:solidFill>
                <a:latin typeface="+mn-lt"/>
                <a:cs typeface="+mn-cs"/>
              </a:rPr>
              <a:t>vzdáleností </a:t>
            </a: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10 m před hlavním návěstidlem je stanoveno obvyklé místo zastavení,</a:t>
            </a:r>
          </a:p>
          <a:p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tam, kde hlavní návěstidlo není přímo u koleje, musí čelo vlaku i posunového dílu zastavit </a:t>
            </a: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před návěstidlem s návěstí Konec vlakové cesty. </a:t>
            </a:r>
          </a:p>
          <a:p>
            <a:pPr>
              <a:buNone/>
            </a:pPr>
            <a:endParaRPr lang="cs-CZ" sz="2800" dirty="0" smtClean="0">
              <a:solidFill>
                <a:srgbClr val="FF3300"/>
              </a:solidFill>
            </a:endParaRPr>
          </a:p>
          <a:p>
            <a:pPr>
              <a:buNone/>
            </a:pPr>
            <a:endParaRPr lang="cs-CZ" sz="2800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cs-CZ" sz="32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63671" y="692150"/>
            <a:ext cx="8185042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Vložené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52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Návěst Posun zakázán </a:t>
            </a:r>
            <a:endParaRPr lang="cs-CZ" sz="2400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pPr marL="0" indent="0">
              <a:buNone/>
            </a:pPr>
            <a:r>
              <a:rPr lang="cs-CZ" sz="1500" b="0" i="1" dirty="0">
                <a:solidFill>
                  <a:schemeClr val="accent3"/>
                </a:solidFill>
                <a:latin typeface="+mn-lt"/>
                <a:cs typeface="+mn-cs"/>
              </a:rPr>
              <a:t>(modré světlo)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3"/>
                </a:solidFill>
                <a:latin typeface="+mn-lt"/>
                <a:cs typeface="+mn-cs"/>
              </a:rPr>
              <a:t>zakazuje posunovat </a:t>
            </a:r>
            <a:endParaRPr lang="cs-CZ" dirty="0" smtClean="0">
              <a:solidFill>
                <a:schemeClr val="accent3"/>
              </a:solidFill>
              <a:latin typeface="+mn-lt"/>
              <a:cs typeface="+mn-cs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3"/>
                </a:solidFill>
                <a:latin typeface="+mn-lt"/>
                <a:cs typeface="+mn-cs"/>
              </a:rPr>
              <a:t>za návěstidlo</a:t>
            </a:r>
            <a:r>
              <a:rPr lang="cs-CZ" sz="1500" b="0" dirty="0">
                <a:solidFill>
                  <a:schemeClr val="accent3"/>
                </a:solidFill>
                <a:latin typeface="+mn-lt"/>
                <a:cs typeface="+mn-cs"/>
              </a:rPr>
              <a:t>.</a:t>
            </a:r>
          </a:p>
          <a:p>
            <a:endParaRPr lang="cs-CZ" sz="2600" dirty="0" smtClean="0">
              <a:solidFill>
                <a:srgbClr val="3366FF"/>
              </a:solidFill>
              <a:latin typeface="+mn-lt"/>
            </a:endParaRPr>
          </a:p>
          <a:p>
            <a:pPr>
              <a:buNone/>
            </a:pPr>
            <a:endParaRPr lang="cs-CZ" sz="2800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cs-CZ" sz="32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63463" y="692150"/>
            <a:ext cx="8285250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Vložené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8" name="Picture 4" descr="Posun zakázán vložené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93981" y="1332246"/>
            <a:ext cx="3740148" cy="4826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1030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cs-CZ" sz="2600" dirty="0" smtClean="0">
              <a:solidFill>
                <a:srgbClr val="3366FF"/>
              </a:solidFill>
              <a:latin typeface="+mn-lt"/>
            </a:endParaRPr>
          </a:p>
          <a:p>
            <a:r>
              <a:rPr lang="cs-CZ" sz="2600" b="0" dirty="0" smtClean="0">
                <a:solidFill>
                  <a:schemeClr val="tx1"/>
                </a:solidFill>
                <a:latin typeface="+mn-lt"/>
              </a:rPr>
              <a:t>čelo posunového dílu musí zastavit ještě před návěstidlem. </a:t>
            </a:r>
          </a:p>
          <a:p>
            <a:pPr marL="0" indent="0">
              <a:buNone/>
            </a:pPr>
            <a:endParaRPr lang="cs-CZ" sz="2600" b="0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sz="2600" b="0" dirty="0" smtClean="0">
                <a:solidFill>
                  <a:schemeClr val="tx1"/>
                </a:solidFill>
                <a:latin typeface="+mn-lt"/>
              </a:rPr>
              <a:t>kde takové návěstidlo není přímo u koleje, musí čelo posunového dílu zastavit před návěstidlem s návěstí Konec vlakové cesty.</a:t>
            </a:r>
          </a:p>
          <a:p>
            <a:pPr marL="0" indent="0">
              <a:buNone/>
            </a:pPr>
            <a:endParaRPr lang="cs-CZ" sz="2600" dirty="0">
              <a:solidFill>
                <a:srgbClr val="3366FF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Návěst Posun zakázán </a:t>
            </a:r>
            <a:r>
              <a:rPr lang="cs-CZ" sz="2400" dirty="0" err="1">
                <a:solidFill>
                  <a:schemeClr val="tx2"/>
                </a:solidFill>
                <a:latin typeface="+mn-lt"/>
                <a:cs typeface="+mn-cs"/>
              </a:rPr>
              <a:t>zneplatňuje</a:t>
            </a: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 vložené návěstidlo pro jízdu vlaku. </a:t>
            </a:r>
          </a:p>
          <a:p>
            <a:pPr>
              <a:buNone/>
            </a:pPr>
            <a:endParaRPr lang="cs-CZ" sz="2600" dirty="0" smtClean="0">
              <a:solidFill>
                <a:srgbClr val="FF3300"/>
              </a:solidFill>
              <a:latin typeface="+mn-lt"/>
            </a:endParaRPr>
          </a:p>
          <a:p>
            <a:pPr>
              <a:buNone/>
            </a:pPr>
            <a:endParaRPr lang="cs-CZ" sz="2800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cs-CZ" sz="32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13359" y="692150"/>
            <a:ext cx="8335354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Vložené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32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2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Návěst Posun dovolen </a:t>
            </a:r>
            <a:endParaRPr lang="cs-CZ" sz="2400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pPr marL="0" lvl="2" indent="0">
              <a:buNone/>
            </a:pPr>
            <a:r>
              <a:rPr lang="cs-CZ" sz="1500" b="0" i="1" dirty="0" smtClean="0">
                <a:solidFill>
                  <a:schemeClr val="accent3"/>
                </a:solidFill>
                <a:latin typeface="+mn-lt"/>
                <a:cs typeface="+mn-cs"/>
              </a:rPr>
              <a:t>(</a:t>
            </a:r>
            <a:r>
              <a:rPr lang="cs-CZ" sz="1500" b="0" i="1" dirty="0">
                <a:solidFill>
                  <a:schemeClr val="accent3"/>
                </a:solidFill>
                <a:latin typeface="+mn-lt"/>
                <a:cs typeface="+mn-cs"/>
              </a:rPr>
              <a:t>bílé světlo) </a:t>
            </a:r>
            <a:endParaRPr lang="cs-CZ" sz="1500" b="0" i="1" dirty="0" smtClean="0">
              <a:solidFill>
                <a:schemeClr val="accent3"/>
              </a:solidFill>
              <a:latin typeface="+mn-lt"/>
              <a:cs typeface="+mn-cs"/>
            </a:endParaRPr>
          </a:p>
          <a:p>
            <a:pPr marL="0" lvl="2" indent="0">
              <a:buNone/>
            </a:pPr>
            <a:r>
              <a:rPr lang="cs-CZ" sz="2400" dirty="0" smtClean="0">
                <a:solidFill>
                  <a:schemeClr val="accent3"/>
                </a:solidFill>
                <a:latin typeface="+mn-lt"/>
                <a:cs typeface="+mn-cs"/>
              </a:rPr>
              <a:t>dovoluje posun.</a:t>
            </a:r>
          </a:p>
          <a:p>
            <a:pPr marL="0" lvl="2" indent="0">
              <a:buNone/>
            </a:pPr>
            <a:endParaRPr lang="cs-CZ" sz="2400" dirty="0" smtClean="0">
              <a:solidFill>
                <a:schemeClr val="accent3"/>
              </a:solidFill>
              <a:latin typeface="+mn-lt"/>
              <a:cs typeface="+mn-cs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3"/>
                </a:solidFill>
                <a:latin typeface="+mn-lt"/>
              </a:rPr>
              <a:t>Je‑li </a:t>
            </a:r>
            <a:r>
              <a:rPr lang="cs-CZ" dirty="0">
                <a:solidFill>
                  <a:schemeClr val="accent3"/>
                </a:solidFill>
                <a:latin typeface="+mn-lt"/>
              </a:rPr>
              <a:t>na návěstidle </a:t>
            </a:r>
            <a:endParaRPr lang="cs-CZ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3"/>
                </a:solidFill>
                <a:latin typeface="+mn-lt"/>
              </a:rPr>
              <a:t>platném </a:t>
            </a:r>
            <a:r>
              <a:rPr lang="cs-CZ" dirty="0">
                <a:solidFill>
                  <a:schemeClr val="accent3"/>
                </a:solidFill>
                <a:latin typeface="+mn-lt"/>
              </a:rPr>
              <a:t>jen pro jednu kolej, </a:t>
            </a:r>
            <a:endParaRPr lang="cs-CZ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3"/>
                </a:solidFill>
                <a:latin typeface="+mn-lt"/>
              </a:rPr>
              <a:t>informuje </a:t>
            </a:r>
            <a:r>
              <a:rPr lang="cs-CZ" dirty="0">
                <a:solidFill>
                  <a:schemeClr val="accent3"/>
                </a:solidFill>
                <a:latin typeface="+mn-lt"/>
              </a:rPr>
              <a:t>o postavené </a:t>
            </a:r>
            <a:endParaRPr lang="cs-CZ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3"/>
                </a:solidFill>
                <a:latin typeface="+mn-lt"/>
              </a:rPr>
              <a:t>posunové </a:t>
            </a:r>
            <a:r>
              <a:rPr lang="cs-CZ" dirty="0">
                <a:solidFill>
                  <a:schemeClr val="accent3"/>
                </a:solidFill>
                <a:latin typeface="+mn-lt"/>
              </a:rPr>
              <a:t>cestě </a:t>
            </a:r>
            <a:endParaRPr lang="cs-CZ" dirty="0" smtClean="0">
              <a:solidFill>
                <a:schemeClr val="accent3"/>
              </a:solidFill>
              <a:latin typeface="+mn-lt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3"/>
                </a:solidFill>
                <a:latin typeface="+mn-lt"/>
              </a:rPr>
              <a:t>a je </a:t>
            </a:r>
            <a:r>
              <a:rPr lang="cs-CZ" dirty="0">
                <a:solidFill>
                  <a:schemeClr val="accent3"/>
                </a:solidFill>
                <a:latin typeface="+mn-lt"/>
              </a:rPr>
              <a:t>souhlasem k posunu. </a:t>
            </a:r>
          </a:p>
          <a:p>
            <a:endParaRPr lang="cs-CZ" sz="2600" dirty="0">
              <a:solidFill>
                <a:srgbClr val="3366FF"/>
              </a:solidFill>
              <a:latin typeface="+mn-lt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  <a:latin typeface="+mn-lt"/>
              </a:rPr>
              <a:t>Tato návěst </a:t>
            </a:r>
            <a:endParaRPr lang="cs-CZ" dirty="0" smtClean="0">
              <a:solidFill>
                <a:schemeClr val="tx2"/>
              </a:solidFill>
              <a:latin typeface="+mn-lt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  <a:latin typeface="+mn-lt"/>
              </a:rPr>
              <a:t>zakazuje </a:t>
            </a:r>
            <a:r>
              <a:rPr lang="cs-CZ" dirty="0">
                <a:solidFill>
                  <a:schemeClr val="tx2"/>
                </a:solidFill>
                <a:latin typeface="+mn-lt"/>
              </a:rPr>
              <a:t>jízdu vlaku. </a:t>
            </a:r>
          </a:p>
          <a:p>
            <a:pPr>
              <a:buNone/>
            </a:pPr>
            <a:endParaRPr lang="cs-CZ" sz="2800" dirty="0">
              <a:solidFill>
                <a:srgbClr val="FF3300"/>
              </a:solidFill>
            </a:endParaRPr>
          </a:p>
          <a:p>
            <a:pPr marL="0" lvl="2" indent="0">
              <a:buNone/>
            </a:pPr>
            <a:endParaRPr lang="cs-CZ" sz="2400" dirty="0">
              <a:solidFill>
                <a:schemeClr val="accent3"/>
              </a:solidFill>
              <a:latin typeface="+mn-lt"/>
              <a:cs typeface="+mn-cs"/>
            </a:endParaRPr>
          </a:p>
          <a:p>
            <a:endParaRPr lang="cs-CZ" sz="2600" dirty="0" smtClean="0">
              <a:solidFill>
                <a:srgbClr val="3366FF"/>
              </a:solidFill>
              <a:latin typeface="+mn-lt"/>
            </a:endParaRPr>
          </a:p>
          <a:p>
            <a:endParaRPr lang="cs-CZ" sz="2600" dirty="0" smtClean="0">
              <a:solidFill>
                <a:srgbClr val="3366FF"/>
              </a:solidFill>
              <a:latin typeface="+mn-lt"/>
            </a:endParaRPr>
          </a:p>
          <a:p>
            <a:endParaRPr lang="cs-CZ" sz="2600" dirty="0" smtClean="0">
              <a:solidFill>
                <a:srgbClr val="3366FF"/>
              </a:solidFill>
              <a:latin typeface="+mn-lt"/>
            </a:endParaRPr>
          </a:p>
          <a:p>
            <a:pPr marL="0" indent="0">
              <a:buNone/>
            </a:pPr>
            <a:endParaRPr lang="cs-CZ" sz="2800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cs-CZ" sz="32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88515" y="692150"/>
            <a:ext cx="826019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Vložené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8" name="Picture 4" descr="Posun dovolen bílé vložené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44085" y="1314630"/>
            <a:ext cx="3740148" cy="4826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1227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Návěst Posun dovolen </a:t>
            </a:r>
            <a:endParaRPr lang="cs-CZ" sz="2400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pPr marL="0" indent="0">
              <a:buNone/>
            </a:pPr>
            <a:r>
              <a:rPr lang="cs-CZ" sz="1500" b="0" i="1" dirty="0" smtClean="0">
                <a:solidFill>
                  <a:schemeClr val="accent3"/>
                </a:solidFill>
                <a:latin typeface="+mn-lt"/>
                <a:cs typeface="+mn-cs"/>
              </a:rPr>
              <a:t>(</a:t>
            </a:r>
            <a:r>
              <a:rPr lang="cs-CZ" sz="1500" b="0" i="1" dirty="0">
                <a:solidFill>
                  <a:schemeClr val="accent3"/>
                </a:solidFill>
                <a:latin typeface="+mn-lt"/>
                <a:cs typeface="+mn-cs"/>
              </a:rPr>
              <a:t>bílé světlo a nad ním, </a:t>
            </a:r>
            <a:endParaRPr lang="cs-CZ" sz="1500" b="0" i="1" dirty="0" smtClean="0">
              <a:solidFill>
                <a:schemeClr val="accent3"/>
              </a:solidFill>
              <a:latin typeface="+mn-lt"/>
              <a:cs typeface="+mn-cs"/>
            </a:endParaRPr>
          </a:p>
          <a:p>
            <a:pPr marL="0" indent="0">
              <a:buNone/>
            </a:pPr>
            <a:r>
              <a:rPr lang="cs-CZ" sz="1500" b="0" i="1" dirty="0" smtClean="0">
                <a:solidFill>
                  <a:schemeClr val="accent3"/>
                </a:solidFill>
                <a:latin typeface="+mn-lt"/>
                <a:cs typeface="+mn-cs"/>
              </a:rPr>
              <a:t>popř</a:t>
            </a:r>
            <a:r>
              <a:rPr lang="cs-CZ" sz="1500" b="0" i="1" dirty="0">
                <a:solidFill>
                  <a:schemeClr val="accent3"/>
                </a:solidFill>
                <a:latin typeface="+mn-lt"/>
                <a:cs typeface="+mn-cs"/>
              </a:rPr>
              <a:t>. pod ním červené světlo) </a:t>
            </a:r>
            <a:endParaRPr lang="cs-CZ" sz="1500" b="0" i="1" dirty="0" smtClean="0">
              <a:solidFill>
                <a:schemeClr val="accent3"/>
              </a:solidFill>
              <a:latin typeface="+mn-lt"/>
              <a:cs typeface="+mn-cs"/>
            </a:endParaRPr>
          </a:p>
          <a:p>
            <a:pPr marL="0" lvl="2" indent="0">
              <a:buNone/>
            </a:pPr>
            <a:r>
              <a:rPr lang="cs-CZ" sz="2400" dirty="0">
                <a:solidFill>
                  <a:schemeClr val="accent3"/>
                </a:solidFill>
              </a:rPr>
              <a:t>dovoluje posun.</a:t>
            </a:r>
          </a:p>
          <a:p>
            <a:pPr marL="0" lvl="2" indent="0">
              <a:buNone/>
            </a:pPr>
            <a:endParaRPr lang="cs-CZ" sz="24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3"/>
                </a:solidFill>
              </a:rPr>
              <a:t>Je‑li na návěstidle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3"/>
                </a:solidFill>
              </a:rPr>
              <a:t>platném jen pro jednu kolej,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3"/>
                </a:solidFill>
              </a:rPr>
              <a:t>informuje o postavené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3"/>
                </a:solidFill>
              </a:rPr>
              <a:t>posunové cestě 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3"/>
                </a:solidFill>
              </a:rPr>
              <a:t>a je souhlasem k posunu. </a:t>
            </a:r>
          </a:p>
          <a:p>
            <a:endParaRPr lang="cs-CZ" sz="2600" dirty="0">
              <a:solidFill>
                <a:srgbClr val="3366FF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Tato návěst </a:t>
            </a:r>
          </a:p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zakazuje jízdu vlaku. </a:t>
            </a:r>
          </a:p>
          <a:p>
            <a:pPr>
              <a:buNone/>
            </a:pPr>
            <a:endParaRPr lang="cs-CZ" sz="2800" dirty="0">
              <a:solidFill>
                <a:srgbClr val="FF3300"/>
              </a:solidFill>
            </a:endParaRPr>
          </a:p>
          <a:p>
            <a:pPr>
              <a:buNone/>
            </a:pPr>
            <a:endParaRPr lang="cs-CZ" sz="32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275573" y="692150"/>
            <a:ext cx="8473140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Vložené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7" name="Picture 4" descr="Posun dovolen bílé červené vložené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6402" y="1265898"/>
            <a:ext cx="3740148" cy="483235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1238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Krycí návěstidlo </a:t>
            </a:r>
            <a:r>
              <a:rPr lang="cs-CZ" sz="2200" b="0" dirty="0" smtClean="0">
                <a:solidFill>
                  <a:schemeClr val="tx1"/>
                </a:solidFill>
                <a:latin typeface="+mn-lt"/>
              </a:rPr>
              <a:t>je hlavní návěstidlo </a:t>
            </a: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pro </a:t>
            </a:r>
            <a:r>
              <a:rPr lang="cs-CZ" sz="2400" dirty="0" smtClean="0">
                <a:solidFill>
                  <a:schemeClr val="tx2"/>
                </a:solidFill>
                <a:latin typeface="+mn-lt"/>
                <a:cs typeface="+mn-cs"/>
              </a:rPr>
              <a:t>krytí: </a:t>
            </a:r>
          </a:p>
          <a:p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nákladišť, </a:t>
            </a:r>
            <a:endParaRPr lang="cs-CZ" sz="2400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r>
              <a:rPr lang="cs-CZ" sz="2400" dirty="0" smtClean="0">
                <a:solidFill>
                  <a:schemeClr val="tx2"/>
                </a:solidFill>
                <a:latin typeface="+mn-lt"/>
                <a:cs typeface="+mn-cs"/>
              </a:rPr>
              <a:t>odbočných </a:t>
            </a: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výhybek vleček na širé trati, </a:t>
            </a:r>
            <a:endParaRPr lang="cs-CZ" sz="2400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r>
              <a:rPr lang="cs-CZ" sz="2400" dirty="0" smtClean="0">
                <a:solidFill>
                  <a:schemeClr val="tx2"/>
                </a:solidFill>
                <a:latin typeface="+mn-lt"/>
                <a:cs typeface="+mn-cs"/>
              </a:rPr>
              <a:t>přejezdů </a:t>
            </a: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s PZZ, </a:t>
            </a:r>
            <a:endParaRPr lang="cs-CZ" sz="2400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r>
              <a:rPr lang="cs-CZ" sz="2400" dirty="0" smtClean="0">
                <a:solidFill>
                  <a:schemeClr val="tx2"/>
                </a:solidFill>
                <a:latin typeface="+mn-lt"/>
                <a:cs typeface="+mn-cs"/>
              </a:rPr>
              <a:t>centrálních </a:t>
            </a: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přechodů vybavených výstražným zařízením pro přechod kolejí </a:t>
            </a:r>
            <a:endParaRPr lang="cs-CZ" sz="2400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r>
              <a:rPr lang="cs-CZ" sz="2400" dirty="0" smtClean="0">
                <a:solidFill>
                  <a:schemeClr val="tx2"/>
                </a:solidFill>
                <a:latin typeface="+mn-lt"/>
                <a:cs typeface="+mn-cs"/>
              </a:rPr>
              <a:t>apod.</a:t>
            </a:r>
            <a:r>
              <a:rPr lang="cs-CZ" dirty="0" smtClean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endParaRPr lang="cs-CZ" dirty="0">
              <a:solidFill>
                <a:schemeClr val="tx1"/>
              </a:solidFill>
              <a:latin typeface="+mn-lt"/>
              <a:cs typeface="+mn-cs"/>
            </a:endParaRPr>
          </a:p>
          <a:p>
            <a:endParaRPr lang="cs-CZ" sz="220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1800" b="0" dirty="0" smtClean="0">
                <a:solidFill>
                  <a:schemeClr val="tx1"/>
                </a:solidFill>
                <a:latin typeface="+mn-lt"/>
              </a:rPr>
              <a:t>Krycí návěstidlo může být zřízeno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i v dopravně D3 nebo dopravně RB </a:t>
            </a:r>
            <a:r>
              <a:rPr lang="cs-CZ" sz="1800" b="0" dirty="0" smtClean="0">
                <a:solidFill>
                  <a:schemeClr val="tx1"/>
                </a:solidFill>
                <a:latin typeface="+mn-lt"/>
              </a:rPr>
              <a:t>pro krytí 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přejezdů s PZS a/nebo centrálních přechodů vybavených výstražným zařízením pro přechod kolejí</a:t>
            </a:r>
            <a:r>
              <a:rPr lang="cs-CZ" sz="1800" b="0" dirty="0" smtClean="0">
                <a:solidFill>
                  <a:schemeClr val="tx1"/>
                </a:solidFill>
                <a:latin typeface="+mn-lt"/>
              </a:rPr>
              <a:t>, umístěných v dopravně D3 nebo dopravně RB, popř. v její blízkosti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.</a:t>
            </a:r>
            <a:endParaRPr lang="cs-CZ" sz="1800" b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	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01041" y="692150"/>
            <a:ext cx="8247672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Krycí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06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400" dirty="0">
                <a:solidFill>
                  <a:schemeClr val="accent3"/>
                </a:solidFill>
                <a:latin typeface="+mn-lt"/>
                <a:cs typeface="+mn-cs"/>
              </a:rPr>
              <a:t>Hlavní návěstidlo platné jen pro jízdu vlaku </a:t>
            </a:r>
            <a:r>
              <a:rPr lang="cs-CZ" sz="2200" b="0" dirty="0">
                <a:solidFill>
                  <a:schemeClr val="tx1"/>
                </a:solidFill>
                <a:latin typeface="+mn-lt"/>
                <a:cs typeface="+mn-cs"/>
              </a:rPr>
              <a:t>je nepřenosné návěstidlo, jehož návěstmi je řízena jízda vlaku (popř. PMD).</a:t>
            </a:r>
          </a:p>
          <a:p>
            <a:pPr marL="0" indent="0">
              <a:buNone/>
            </a:pPr>
            <a:endParaRPr lang="cs-CZ" sz="2200" b="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2200" b="0" dirty="0" smtClean="0">
              <a:solidFill>
                <a:srgbClr val="0000CC"/>
              </a:solidFill>
              <a:latin typeface="+mn-lt"/>
            </a:endParaRPr>
          </a:p>
          <a:p>
            <a:endParaRPr lang="cs-CZ" sz="2200" b="0" dirty="0" smtClean="0">
              <a:solidFill>
                <a:srgbClr val="0000CC"/>
              </a:solidFill>
              <a:latin typeface="+mn-lt"/>
            </a:endParaRPr>
          </a:p>
          <a:p>
            <a:r>
              <a:rPr lang="cs-CZ" sz="2400" dirty="0">
                <a:solidFill>
                  <a:schemeClr val="accent3"/>
                </a:solidFill>
                <a:latin typeface="+mn-lt"/>
                <a:cs typeface="+mn-cs"/>
              </a:rPr>
              <a:t>Hlavní návěstidlo platné pro jízdu vlaku i posun </a:t>
            </a:r>
            <a:r>
              <a:rPr lang="cs-CZ" sz="2200" b="0" dirty="0">
                <a:solidFill>
                  <a:schemeClr val="tx1"/>
                </a:solidFill>
                <a:latin typeface="+mn-lt"/>
                <a:cs typeface="+mn-cs"/>
              </a:rPr>
              <a:t>je nepřenosné návěstidlo, jehož návěstmi je řízena nejen jízda vlaku, ale i PMD nebo posun.</a:t>
            </a:r>
          </a:p>
          <a:p>
            <a:pPr>
              <a:buNone/>
            </a:pPr>
            <a:endParaRPr lang="cs-CZ" sz="2200" dirty="0" smtClean="0">
              <a:solidFill>
                <a:srgbClr val="FF00FF"/>
              </a:solidFill>
              <a:latin typeface="+mn-lt"/>
            </a:endParaRPr>
          </a:p>
          <a:p>
            <a:pPr>
              <a:buNone/>
            </a:pPr>
            <a:endParaRPr lang="cs-CZ" sz="24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26093" y="692150"/>
            <a:ext cx="8222620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Platnost hlavních návěstidel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6" name="Picture 5" descr="Hlavní vlaky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2" y="2133600"/>
            <a:ext cx="1171384" cy="112928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8" name="Picture 7" descr="Trpasličí vlaky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2143115"/>
            <a:ext cx="1352170" cy="112433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9" name="Picture 6" descr="Hlavní vlaky a posun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4724400"/>
            <a:ext cx="1173862" cy="112185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0" name="Picture 8" descr="Trpasličí pro vlaky a posun"/>
          <p:cNvPicPr preferRelativeResize="0"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16" y="4643446"/>
            <a:ext cx="1310068" cy="112433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1806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  <a:latin typeface="+mn-lt"/>
              </a:rPr>
              <a:t>Krycí návěstidlo </a:t>
            </a:r>
            <a:endParaRPr lang="cs-CZ" sz="32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	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275573" y="692150"/>
            <a:ext cx="8473140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Krycí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10" name="Picture 4" descr="2005-09-11-trat-018-navestidlo-lk-v-6-8-km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1813" y="1651173"/>
            <a:ext cx="3372104" cy="449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530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Oddílové návěstidlo </a:t>
            </a:r>
            <a:endParaRPr lang="cs-CZ" sz="2400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pPr marL="0" indent="0">
              <a:buNone/>
            </a:pPr>
            <a:r>
              <a:rPr lang="cs-CZ" sz="2600" b="0" dirty="0" smtClean="0">
                <a:solidFill>
                  <a:schemeClr val="tx1"/>
                </a:solidFill>
                <a:latin typeface="+mn-lt"/>
              </a:rPr>
              <a:t>je hlavní návěstidlo </a:t>
            </a:r>
            <a:r>
              <a:rPr lang="cs-CZ" sz="2600" dirty="0" smtClean="0">
                <a:solidFill>
                  <a:schemeClr val="tx1"/>
                </a:solidFill>
                <a:latin typeface="+mn-lt"/>
              </a:rPr>
              <a:t>na širé trati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pro vjezd vlaku do následujícího traťového oddílu. </a:t>
            </a:r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= oddílové návěstidlo hradla, hlásky, automatického hradla</a:t>
            </a:r>
          </a:p>
          <a:p>
            <a:pPr indent="0">
              <a:buNone/>
            </a:pPr>
            <a:endParaRPr lang="cs-CZ" sz="2600" b="0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2600" b="0" dirty="0" smtClean="0">
                <a:solidFill>
                  <a:schemeClr val="tx1"/>
                </a:solidFill>
                <a:latin typeface="+mn-lt"/>
              </a:rPr>
              <a:t>V</a:t>
            </a:r>
            <a:r>
              <a:rPr lang="cs-CZ" sz="2600" b="0" dirty="0">
                <a:solidFill>
                  <a:schemeClr val="tx1"/>
                </a:solidFill>
                <a:latin typeface="+mn-lt"/>
              </a:rPr>
              <a:t> odůvodněných případech může být umístěno i v obvodu stanice.</a:t>
            </a:r>
          </a:p>
          <a:p>
            <a:pPr indent="0">
              <a:buNone/>
            </a:pPr>
            <a:endParaRPr lang="cs-CZ" sz="2600" b="0" dirty="0">
              <a:solidFill>
                <a:schemeClr val="tx1"/>
              </a:solidFill>
              <a:latin typeface="+mn-lt"/>
            </a:endParaRPr>
          </a:p>
          <a:p>
            <a:endParaRPr lang="cs-CZ" sz="2600" dirty="0" smtClean="0">
              <a:solidFill>
                <a:srgbClr val="0000CC"/>
              </a:solidFill>
              <a:latin typeface="+mn-lt"/>
            </a:endParaRPr>
          </a:p>
          <a:p>
            <a:pPr lvl="3">
              <a:buNone/>
            </a:pPr>
            <a:endParaRPr lang="cs-CZ" sz="2600" dirty="0" smtClean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63463" y="692150"/>
            <a:ext cx="8285250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Oddílové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2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 noChangeAspect="1"/>
          </p:cNvSpPr>
          <p:nvPr>
            <p:ph idx="1"/>
          </p:nvPr>
        </p:nvSpPr>
        <p:spPr bwMode="auto">
          <a:xfrm>
            <a:off x="457200" y="524818"/>
            <a:ext cx="8229600" cy="580836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cs-CZ" sz="26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63671" y="692150"/>
            <a:ext cx="8185042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Oddílové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10" name="Picture 4" descr="320px-Hradlo_Praha_Zelezny_most,_mechanicke_navestidlo_So,_1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9942" y="1308334"/>
            <a:ext cx="6672910" cy="5005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3186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Mechanická hlavní návěstidla platná jen pro jízdu vlaku </a:t>
            </a:r>
            <a:r>
              <a:rPr lang="cs-CZ" sz="1800" b="0" dirty="0" smtClean="0">
                <a:solidFill>
                  <a:schemeClr val="tx1"/>
                </a:solidFill>
                <a:latin typeface="+mn-lt"/>
              </a:rPr>
              <a:t>mají značení červenými označovacími štítky (případně s bílým orámováním) s bílými nápisy a nátěry stožárů s červenými a bílými pruhy stejné délky. </a:t>
            </a:r>
          </a:p>
          <a:p>
            <a:pPr>
              <a:buNone/>
            </a:pPr>
            <a:endParaRPr lang="cs-CZ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38411" y="692150"/>
            <a:ext cx="8310302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Mechanická návěstidla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13" name="irc_mi" descr="Výsledek obrázku pro mechanická návěstidla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714620"/>
            <a:ext cx="2522220" cy="3364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Mechanická hlavní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1273" y="2459985"/>
            <a:ext cx="3095625" cy="3619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930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2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Návěst Stůj </a:t>
            </a:r>
            <a:r>
              <a:rPr lang="cs-CZ" sz="1800" b="0" i="1" dirty="0" smtClean="0">
                <a:solidFill>
                  <a:schemeClr val="tx1"/>
                </a:solidFill>
                <a:latin typeface="+mn-lt"/>
              </a:rPr>
              <a:t>(jedno vodorovné červenobílé rameno [denní i noční návěst]; červené světlo [noční návěst])</a:t>
            </a:r>
            <a:r>
              <a:rPr lang="cs-CZ" sz="1800" dirty="0" smtClean="0">
                <a:solidFill>
                  <a:srgbClr val="3366FF"/>
                </a:solidFill>
                <a:latin typeface="+mn-lt"/>
              </a:rPr>
              <a:t> </a:t>
            </a:r>
            <a:r>
              <a:rPr lang="cs-CZ" sz="1800" dirty="0">
                <a:solidFill>
                  <a:schemeClr val="accent3"/>
                </a:solidFill>
                <a:latin typeface="+mn-lt"/>
                <a:cs typeface="+mn-cs"/>
              </a:rPr>
              <a:t>zakazuje jízdu strojvedoucímu vlaku, čelo vlaku musí zastavit ještě před hlavním návěstidlem. Tam, kde hlavní návěstidlo není přímo u koleje, musí čelo vlaku zastavit před návěstidlem s návěstí Konec vlakové cesty. </a:t>
            </a:r>
          </a:p>
          <a:p>
            <a:pPr>
              <a:buNone/>
            </a:pPr>
            <a:endParaRPr lang="cs-CZ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88515" y="692150"/>
            <a:ext cx="826019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Mechanická návěstidla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8" name="Picture 5" descr="stůj mechanické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148337"/>
            <a:ext cx="6609398" cy="294465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957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Návěst Volno </a:t>
            </a:r>
            <a:r>
              <a:rPr lang="cs-CZ" sz="1800" b="0" i="1" dirty="0" smtClean="0">
                <a:solidFill>
                  <a:schemeClr val="tx1"/>
                </a:solidFill>
                <a:latin typeface="+mn-lt"/>
              </a:rPr>
              <a:t>(jedno červenobílé rameno vpravo šikmo vzhůru v úhlu 45° [denní i noční návěst]; zelené světlo [noční návěst])</a:t>
            </a:r>
            <a:r>
              <a:rPr lang="cs-CZ" sz="1800" i="1" dirty="0" smtClean="0">
                <a:solidFill>
                  <a:srgbClr val="3366FF"/>
                </a:solidFill>
                <a:latin typeface="+mn-lt"/>
              </a:rPr>
              <a:t> </a:t>
            </a:r>
            <a:r>
              <a:rPr lang="cs-CZ" sz="1800" dirty="0">
                <a:solidFill>
                  <a:schemeClr val="accent3"/>
                </a:solidFill>
                <a:latin typeface="+mn-lt"/>
                <a:cs typeface="+mn-cs"/>
              </a:rPr>
              <a:t>dovoluje jízdu strojvedoucímu vlaku.</a:t>
            </a:r>
          </a:p>
          <a:p>
            <a:pPr algn="just"/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pPr algn="just"/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pPr algn="just"/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pPr marL="0" indent="0" algn="just">
              <a:buNone/>
            </a:pPr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pPr marL="0" indent="0" algn="just">
              <a:buNone/>
            </a:pPr>
            <a:endParaRPr lang="cs-CZ" sz="1800" dirty="0">
              <a:solidFill>
                <a:srgbClr val="3366FF"/>
              </a:solidFill>
              <a:latin typeface="+mn-lt"/>
            </a:endParaRPr>
          </a:p>
          <a:p>
            <a:pPr marL="0" indent="0" algn="just">
              <a:buNone/>
            </a:pPr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1800" dirty="0" err="1" smtClean="0">
                <a:solidFill>
                  <a:schemeClr val="tx1"/>
                </a:solidFill>
                <a:latin typeface="+mn-lt"/>
              </a:rPr>
              <a:t>Je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‑li projíždějící vlak </a:t>
            </a:r>
            <a:r>
              <a:rPr lang="cs-CZ" dirty="0">
                <a:solidFill>
                  <a:schemeClr val="tx2"/>
                </a:solidFill>
                <a:latin typeface="+mn-lt"/>
                <a:cs typeface="+mn-cs"/>
              </a:rPr>
              <a:t>zastaven u vjezdového (cestového) návěstidla stanice s nezávislými návěstidly a vjezd je dovolován návěstí Volno, musí strojvedoucí projíždějícího vlaku jednat za vjezdu do ŽST jako u vlaku pravidelně zastavujícího a musí v ŽST s vlakem zastavit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cs-CZ" sz="1500" b="0" dirty="0" smtClean="0">
                <a:solidFill>
                  <a:schemeClr val="tx1"/>
                </a:solidFill>
                <a:latin typeface="+mn-lt"/>
              </a:rPr>
              <a:t>pokud nejsou splněny podmínky pro projetí vlaku, stanovené tímto předpisem. </a:t>
            </a:r>
          </a:p>
          <a:p>
            <a:pPr>
              <a:buNone/>
            </a:pPr>
            <a:endParaRPr lang="cs-CZ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75989" y="692150"/>
            <a:ext cx="8272724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Mechanická návěstidla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8" name="Picture 4" descr="volno mechanické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4346" y="2284621"/>
            <a:ext cx="2937510" cy="159639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595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Návěst Výstraha </a:t>
            </a:r>
            <a:r>
              <a:rPr lang="cs-CZ" sz="1800" b="0" i="1" dirty="0">
                <a:solidFill>
                  <a:schemeClr val="tx1"/>
                </a:solidFill>
                <a:latin typeface="+mn-lt"/>
              </a:rPr>
              <a:t>(jedno červenobílé rameno vpravo šikmo vzhůru v úhlu 45° a pod ním jedno vodorovné žlutobílé rameno [denní i noční návěst]; jedno žluté světlo [noční návěst]) </a:t>
            </a:r>
            <a:r>
              <a:rPr lang="cs-CZ" sz="1800" dirty="0">
                <a:solidFill>
                  <a:schemeClr val="accent3"/>
                </a:solidFill>
                <a:latin typeface="+mn-lt"/>
                <a:cs typeface="+mn-cs"/>
              </a:rPr>
              <a:t>dovoluje jízdu strojvedoucímu vlaku; dále tato návěst předvěstí návěst Stůj na následujícím hlavním návěstidle.</a:t>
            </a:r>
          </a:p>
          <a:p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pPr>
              <a:buNone/>
            </a:pPr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pPr>
              <a:buNone/>
            </a:pPr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pPr>
              <a:buNone/>
            </a:pPr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pPr>
              <a:buNone/>
            </a:pPr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1800" dirty="0" err="1" smtClean="0">
                <a:solidFill>
                  <a:schemeClr val="tx1"/>
                </a:solidFill>
                <a:latin typeface="+mn-lt"/>
              </a:rPr>
              <a:t>Je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‑li na vjezdovém (cestovém) návěstidle tato návěst, strojvedoucí projíždějícího vlaku jedná za vjezdu do ŽST jako u vlaku pravidelně zastavujícího a musí v ŽST s vlakem zastavit, </a:t>
            </a:r>
            <a:r>
              <a:rPr lang="cs-CZ" sz="1800" b="0" dirty="0" smtClean="0">
                <a:solidFill>
                  <a:schemeClr val="tx1"/>
                </a:solidFill>
                <a:latin typeface="+mn-lt"/>
              </a:rPr>
              <a:t>pokud nejsou splněny podmínky pro projetí vlaku, stanovené tímto předpisem.</a:t>
            </a:r>
          </a:p>
          <a:p>
            <a:pPr>
              <a:buNone/>
            </a:pPr>
            <a:endParaRPr lang="cs-CZ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88515" y="692150"/>
            <a:ext cx="826019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Mechanická návěstidla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8" name="Picture 5" descr="výstraha mechanické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5" y="2928934"/>
            <a:ext cx="2692718" cy="146510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977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Návěst Rychlost 40 km/h </a:t>
            </a:r>
            <a:r>
              <a:rPr lang="cs-CZ" sz="1800" b="0" i="1" dirty="0">
                <a:solidFill>
                  <a:schemeClr val="tx1"/>
                </a:solidFill>
                <a:latin typeface="+mn-lt"/>
              </a:rPr>
              <a:t>(dvě červenobílá ramena vpravo šikmo vzhůru v úhlu 45° [denní i noční návěst]) </a:t>
            </a:r>
            <a:r>
              <a:rPr lang="cs-CZ" sz="1800" dirty="0">
                <a:solidFill>
                  <a:schemeClr val="accent3"/>
                </a:solidFill>
                <a:latin typeface="+mn-lt"/>
                <a:cs typeface="+mn-cs"/>
              </a:rPr>
              <a:t>přikazuje strojvedoucímu vlaku jet v obvodu výhybek přilehlých k hlavnímu návěstidlu rychlostí nejvýše 40 km/h; dále tato návěst předvěstí návěst Stůj na následujícím hlavním návěstidle bez samostatné předvěsti.</a:t>
            </a:r>
          </a:p>
          <a:p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pPr marL="0" indent="0">
              <a:buNone/>
            </a:pPr>
            <a:endParaRPr lang="cs-CZ" sz="1800" dirty="0">
              <a:solidFill>
                <a:srgbClr val="3366FF"/>
              </a:solidFill>
              <a:latin typeface="+mn-lt"/>
            </a:endParaRPr>
          </a:p>
          <a:p>
            <a:pPr marL="0" indent="0">
              <a:buNone/>
            </a:pPr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Je‑li na vjezdovém (cestovém) návěstidle tato návěst, strojvedoucí projíždějícího vlaku jedná za vjezdu do ŽST jako u vlaku pravidelně zastavujícího a musí v ŽST s vlakem zastavit, </a:t>
            </a:r>
            <a:r>
              <a:rPr lang="cs-CZ" sz="1800" b="0" dirty="0" smtClean="0">
                <a:solidFill>
                  <a:schemeClr val="tx1"/>
                </a:solidFill>
                <a:latin typeface="+mn-lt"/>
              </a:rPr>
              <a:t>pokud nejsou splněny podmínky pro projetí vlaku, stanovené tímto předpisem. </a:t>
            </a:r>
          </a:p>
          <a:p>
            <a:pPr>
              <a:buNone/>
            </a:pPr>
            <a:endParaRPr lang="cs-CZ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613775" y="692150"/>
            <a:ext cx="813493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Mechanická návěstidla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37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8" name="Picture 5" descr="40 mechanické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2875112"/>
            <a:ext cx="2045970" cy="1600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525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Návěst Rychlost 40 km/h a výstraha </a:t>
            </a:r>
            <a:r>
              <a:rPr lang="cs-CZ" sz="1800" b="0" i="1" dirty="0">
                <a:solidFill>
                  <a:schemeClr val="tx1"/>
                </a:solidFill>
                <a:latin typeface="+mn-lt"/>
              </a:rPr>
              <a:t>(dvě červenobílá ramena vpravo šikmo vzhůru v úhlu 45° a mezi nimi jedno vodorovné žlutobílé rameno [denní i noční návěst])</a:t>
            </a:r>
            <a:r>
              <a:rPr lang="cs-CZ" sz="1800" i="1" dirty="0" smtClean="0">
                <a:solidFill>
                  <a:srgbClr val="3366FF"/>
                </a:solidFill>
                <a:latin typeface="+mn-lt"/>
              </a:rPr>
              <a:t> </a:t>
            </a:r>
          </a:p>
          <a:p>
            <a:pPr marL="0" indent="0">
              <a:buNone/>
            </a:pPr>
            <a:r>
              <a:rPr lang="cs-CZ" sz="1800" dirty="0" smtClean="0">
                <a:solidFill>
                  <a:schemeClr val="accent3"/>
                </a:solidFill>
                <a:latin typeface="+mn-lt"/>
                <a:cs typeface="+mn-cs"/>
              </a:rPr>
              <a:t>přikazuje </a:t>
            </a:r>
            <a:r>
              <a:rPr lang="cs-CZ" sz="1800" dirty="0">
                <a:solidFill>
                  <a:schemeClr val="accent3"/>
                </a:solidFill>
                <a:latin typeface="+mn-lt"/>
                <a:cs typeface="+mn-cs"/>
              </a:rPr>
              <a:t>strojvedoucímu vlaku jet v obvodu výhybek přilehlých k hlavnímu návěstidlu rychlostí nejvýše 40 km/h; dále tato návěst předvěstí návěst Stůj na následujícím hlavním návěstidle.</a:t>
            </a:r>
          </a:p>
          <a:p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pPr marL="0" indent="0">
              <a:buNone/>
            </a:pPr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pPr marL="0" indent="0">
              <a:buNone/>
            </a:pPr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Je‑li na vjezdovém (cestovém) návěstidle tato návěst, strojvedoucí projíždějícího vlaku jedná za vjezdu do ŽST jako u vlaku pravidelně zastavujícího a musí v ŽST s vlakem zastavit</a:t>
            </a:r>
            <a:r>
              <a:rPr lang="cs-CZ" sz="1800" b="0" dirty="0" smtClean="0">
                <a:solidFill>
                  <a:schemeClr val="tx1"/>
                </a:solidFill>
                <a:latin typeface="+mn-lt"/>
              </a:rPr>
              <a:t>, pokud nejsou splněny podmínky pro projetí vlaku, stanovené tímto předpisem</a:t>
            </a: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. </a:t>
            </a:r>
          </a:p>
          <a:p>
            <a:pPr>
              <a:buNone/>
            </a:pPr>
            <a:endParaRPr lang="cs-CZ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538619" y="692150"/>
            <a:ext cx="8210094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Mechanická návěstidla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cs-CZ" smtClean="0">
              <a:latin typeface="Arial" charset="0"/>
              <a:cs typeface="Arial" charset="0"/>
            </a:endParaRPr>
          </a:p>
        </p:txBody>
      </p:sp>
      <p:pic>
        <p:nvPicPr>
          <p:cNvPr id="7" name="Picture 5" descr="40 a výstraha mechanické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85556" y="3159686"/>
            <a:ext cx="1704975" cy="1333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573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3800" u="sng" dirty="0">
                <a:solidFill>
                  <a:schemeClr val="tx2"/>
                </a:solidFill>
                <a:latin typeface="+mn-lt"/>
                <a:cs typeface="+mn-cs"/>
              </a:rPr>
              <a:t>Ramena </a:t>
            </a:r>
          </a:p>
          <a:p>
            <a:pPr marL="0" indent="0">
              <a:buNone/>
            </a:pPr>
            <a:r>
              <a:rPr lang="cs-CZ" sz="3800" u="sng" dirty="0">
                <a:solidFill>
                  <a:schemeClr val="tx2"/>
                </a:solidFill>
                <a:latin typeface="+mn-lt"/>
                <a:cs typeface="+mn-cs"/>
              </a:rPr>
              <a:t>dvouramenného návěstidla </a:t>
            </a:r>
          </a:p>
          <a:p>
            <a:pPr marL="0" indent="0">
              <a:buNone/>
            </a:pPr>
            <a:r>
              <a:rPr lang="cs-CZ" sz="3800" u="sng" dirty="0">
                <a:solidFill>
                  <a:schemeClr val="tx2"/>
                </a:solidFill>
                <a:latin typeface="+mn-lt"/>
                <a:cs typeface="+mn-cs"/>
              </a:rPr>
              <a:t>musí být zhotovena z odrazek.</a:t>
            </a:r>
          </a:p>
          <a:p>
            <a:pPr>
              <a:buNone/>
            </a:pPr>
            <a:endParaRPr lang="cs-CZ" sz="3800" b="0" dirty="0" smtClean="0"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88515" y="692150"/>
            <a:ext cx="826019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Mechanická návěstidla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cs-CZ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30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sz="2400" b="0" dirty="0" smtClean="0">
                <a:solidFill>
                  <a:schemeClr val="tx1"/>
                </a:solidFill>
                <a:latin typeface="+mn-lt"/>
              </a:rPr>
              <a:t>Hlavní návěstidlo, označené </a:t>
            </a:r>
            <a:r>
              <a:rPr lang="cs-CZ" sz="2400" u="sng" dirty="0" smtClean="0">
                <a:solidFill>
                  <a:schemeClr val="tx2"/>
                </a:solidFill>
                <a:latin typeface="+mn-lt"/>
              </a:rPr>
              <a:t>indikátorovou tabulkou s číslicí 5</a:t>
            </a:r>
            <a:r>
              <a:rPr lang="cs-CZ" sz="2400" b="0" dirty="0" smtClean="0">
                <a:solidFill>
                  <a:schemeClr val="tx2"/>
                </a:solidFill>
                <a:latin typeface="+mn-lt"/>
              </a:rPr>
              <a:t>,</a:t>
            </a:r>
            <a:r>
              <a:rPr lang="cs-CZ" sz="2400" b="0" dirty="0" smtClean="0">
                <a:solidFill>
                  <a:schemeClr val="tx1"/>
                </a:solidFill>
                <a:latin typeface="+mn-lt"/>
              </a:rPr>
              <a:t> dovoluje při </a:t>
            </a:r>
            <a:r>
              <a:rPr lang="cs-CZ" sz="2400" b="0" dirty="0" err="1" smtClean="0">
                <a:solidFill>
                  <a:schemeClr val="tx1"/>
                </a:solidFill>
                <a:latin typeface="+mn-lt"/>
              </a:rPr>
              <a:t>návěstění</a:t>
            </a:r>
            <a:r>
              <a:rPr lang="cs-CZ" sz="2400" b="0" dirty="0" smtClean="0">
                <a:solidFill>
                  <a:schemeClr val="tx1"/>
                </a:solidFill>
                <a:latin typeface="+mn-lt"/>
              </a:rPr>
              <a:t> rychlosti 40 km/h jet strojvedoucímu vlaku </a:t>
            </a:r>
            <a:r>
              <a:rPr lang="cs-CZ" sz="2400" u="sng" dirty="0" smtClean="0">
                <a:solidFill>
                  <a:schemeClr val="tx2"/>
                </a:solidFill>
                <a:latin typeface="+mn-lt"/>
              </a:rPr>
              <a:t>v obvodu výhybek přilehlých k hlavnímu návěstidlu rychlostí nejvýše 50 km/h.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endParaRPr lang="cs-CZ" sz="2400" b="0" dirty="0">
              <a:solidFill>
                <a:srgbClr val="3366FF"/>
              </a:solidFill>
              <a:latin typeface="+mn-lt"/>
            </a:endParaRPr>
          </a:p>
          <a:p>
            <a:endParaRPr lang="cs-CZ" sz="2400" b="0" dirty="0" smtClean="0">
              <a:solidFill>
                <a:srgbClr val="3366FF"/>
              </a:solidFill>
              <a:latin typeface="+mn-lt"/>
            </a:endParaRPr>
          </a:p>
          <a:p>
            <a:r>
              <a:rPr lang="cs-CZ" b="0" dirty="0" smtClean="0">
                <a:solidFill>
                  <a:schemeClr val="tx1"/>
                </a:solidFill>
                <a:latin typeface="+mn-lt"/>
              </a:rPr>
              <a:t>Pokud je jízda vlaku dovolena PN (písemným rozkazem, RPN), strojvedoucí nesmí překročit v obvodu výhybek přilehlých k hlavnímu návěstidlu s indikátorovou tabulkou s číslicí 5 rychlost 40 km/h.</a:t>
            </a:r>
          </a:p>
          <a:p>
            <a:endParaRPr lang="cs-CZ" sz="2400" dirty="0">
              <a:solidFill>
                <a:srgbClr val="3366FF"/>
              </a:solidFill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613775" y="692150"/>
            <a:ext cx="813493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Indikátorová tabulka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11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3" indent="0">
              <a:buNone/>
            </a:pPr>
            <a:endParaRPr lang="cs-CZ" sz="3200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cs-CZ" sz="32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285720" y="692150"/>
            <a:ext cx="8462993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 err="1">
                <a:solidFill>
                  <a:schemeClr val="tx2"/>
                </a:solidFill>
                <a:latin typeface="+mj-lt"/>
              </a:rPr>
              <a:t>Testík</a:t>
            </a:r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 na závěr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85720" y="1643050"/>
            <a:ext cx="8401050" cy="5189113"/>
          </a:xfrm>
          <a:prstGeom prst="rect">
            <a:avLst/>
          </a:prstGeom>
          <a:solidFill>
            <a:schemeClr val="bg1"/>
          </a:solidFill>
          <a:ln w="9360">
            <a:solidFill>
              <a:srgbClr val="421AA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 b="1" dirty="0">
                <a:solidFill>
                  <a:schemeClr val="tx2"/>
                </a:solidFill>
              </a:rPr>
              <a:t>Co mají společného následující návěstidla?</a:t>
            </a:r>
          </a:p>
          <a:p>
            <a:endParaRPr lang="cs-CZ" sz="3600" dirty="0">
              <a:solidFill>
                <a:srgbClr val="0000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sz="3600" b="1" u="sng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sz="3600" b="1" dirty="0">
              <a:solidFill>
                <a:srgbClr val="FF33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cs-CZ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cs-CZ" sz="3600" b="1" dirty="0">
              <a:solidFill>
                <a:srgbClr val="3366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cs-CZ" sz="3600" b="1" dirty="0">
              <a:solidFill>
                <a:srgbClr val="3366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2">
              <a:spcBef>
                <a:spcPct val="20000"/>
              </a:spcBef>
            </a:pPr>
            <a:r>
              <a:rPr lang="cs-CZ" sz="3600" b="1" dirty="0">
                <a:solidFill>
                  <a:schemeClr val="accent3"/>
                </a:solidFill>
              </a:rPr>
              <a:t>Zakazují jízdu vlaku</a:t>
            </a:r>
          </a:p>
          <a:p>
            <a:endParaRPr lang="cs-CZ" sz="3600" b="1" dirty="0">
              <a:solidFill>
                <a:srgbClr val="33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5" descr="Trpasličí pro vlaky a posun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000372"/>
            <a:ext cx="2397124" cy="2057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8" name="Picture 6" descr="Posun dovolen bílé vložené"/>
          <p:cNvPicPr preferRelativeResize="0">
            <a:picLocks noChangeAspect="1" noChangeArrowheads="1"/>
          </p:cNvPicPr>
          <p:nvPr/>
        </p:nvPicPr>
        <p:blipFill>
          <a:blip r:embed="rId3"/>
          <a:srcRect l="39476"/>
          <a:stretch>
            <a:fillRect/>
          </a:stretch>
        </p:blipFill>
        <p:spPr bwMode="auto">
          <a:xfrm>
            <a:off x="6000760" y="2428868"/>
            <a:ext cx="1663700" cy="3549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4368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3" indent="0">
              <a:buNone/>
            </a:pPr>
            <a:endParaRPr lang="cs-CZ" sz="3200" dirty="0" smtClean="0">
              <a:solidFill>
                <a:srgbClr val="0000CC"/>
              </a:solidFill>
            </a:endParaRPr>
          </a:p>
          <a:p>
            <a:pPr>
              <a:buNone/>
            </a:pPr>
            <a:endParaRPr lang="cs-CZ" sz="3200" b="0" dirty="0" smtClean="0"/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357158" y="692150"/>
            <a:ext cx="8391555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 err="1">
                <a:solidFill>
                  <a:schemeClr val="tx2"/>
                </a:solidFill>
                <a:latin typeface="+mj-lt"/>
              </a:rPr>
              <a:t>Testík</a:t>
            </a:r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 na závěr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57158" y="1428736"/>
            <a:ext cx="8401050" cy="4924425"/>
          </a:xfrm>
          <a:prstGeom prst="rect">
            <a:avLst/>
          </a:prstGeom>
          <a:solidFill>
            <a:schemeClr val="bg1"/>
          </a:solidFill>
          <a:ln w="9360">
            <a:solidFill>
              <a:srgbClr val="421AA6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600" b="1" dirty="0">
                <a:solidFill>
                  <a:schemeClr val="tx2"/>
                </a:solidFill>
              </a:rPr>
              <a:t>Vysvětlete pojem ,,návěstidlo přímo u koleje“</a:t>
            </a:r>
          </a:p>
          <a:p>
            <a:endParaRPr lang="cs-CZ" sz="3200" b="1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2">
              <a:spcBef>
                <a:spcPct val="20000"/>
              </a:spcBef>
            </a:pPr>
            <a:r>
              <a:rPr lang="cs-CZ" sz="2500" b="1" dirty="0" smtClean="0">
                <a:solidFill>
                  <a:schemeClr val="accent3"/>
                </a:solidFill>
              </a:rPr>
              <a:t>Návěstidlo </a:t>
            </a:r>
            <a:r>
              <a:rPr lang="cs-CZ" sz="2500" b="1" dirty="0">
                <a:solidFill>
                  <a:schemeClr val="accent3"/>
                </a:solidFill>
              </a:rPr>
              <a:t>přímo u koleje je návěstidlo umístěné přímo (</a:t>
            </a:r>
            <a:r>
              <a:rPr lang="cs-CZ" sz="2500" b="1" u="sng" dirty="0">
                <a:solidFill>
                  <a:schemeClr val="accent3"/>
                </a:solidFill>
              </a:rPr>
              <a:t>bezprostředně) u koleje, a to přímo vpravo, přímo vlevo nebo nad </a:t>
            </a:r>
            <a:r>
              <a:rPr lang="cs-CZ" sz="2500" b="1" dirty="0">
                <a:solidFill>
                  <a:schemeClr val="accent3"/>
                </a:solidFill>
              </a:rPr>
              <a:t>kolejí</a:t>
            </a:r>
            <a:r>
              <a:rPr lang="cs-CZ" sz="2500" b="1" dirty="0" smtClean="0">
                <a:solidFill>
                  <a:schemeClr val="accent3"/>
                </a:solidFill>
              </a:rPr>
              <a:t>.</a:t>
            </a:r>
          </a:p>
          <a:p>
            <a:pPr marL="0" lvl="2">
              <a:spcBef>
                <a:spcPct val="20000"/>
              </a:spcBef>
            </a:pPr>
            <a:r>
              <a:rPr lang="cs-CZ" sz="2500" b="1" dirty="0" smtClean="0">
                <a:solidFill>
                  <a:schemeClr val="accent3"/>
                </a:solidFill>
              </a:rPr>
              <a:t> </a:t>
            </a:r>
            <a:r>
              <a:rPr lang="cs-CZ" sz="2500" b="1" dirty="0">
                <a:solidFill>
                  <a:schemeClr val="accent3"/>
                </a:solidFill>
              </a:rPr>
              <a:t>Za hlavní návěstidlo přímo u koleje se </a:t>
            </a:r>
            <a:r>
              <a:rPr lang="cs-CZ" sz="2500" b="1" u="sng" dirty="0">
                <a:solidFill>
                  <a:schemeClr val="accent3"/>
                </a:solidFill>
              </a:rPr>
              <a:t>nepovažuje to</a:t>
            </a:r>
            <a:r>
              <a:rPr lang="cs-CZ" sz="2500" b="1" dirty="0">
                <a:solidFill>
                  <a:schemeClr val="accent3"/>
                </a:solidFill>
              </a:rPr>
              <a:t>, které je sice umístěno přímo u koleje, pro niž platí, ale </a:t>
            </a:r>
            <a:r>
              <a:rPr lang="cs-CZ" sz="2500" b="1" u="sng" dirty="0">
                <a:solidFill>
                  <a:schemeClr val="accent3"/>
                </a:solidFill>
              </a:rPr>
              <a:t>až za návěstidlem s návěstí Konec vlakové cesty</a:t>
            </a:r>
            <a:r>
              <a:rPr lang="cs-CZ" sz="2500" b="1" dirty="0">
                <a:solidFill>
                  <a:schemeClr val="accent3"/>
                </a:solidFill>
              </a:rPr>
              <a:t>, platným pro tuto kolej.</a:t>
            </a:r>
          </a:p>
        </p:txBody>
      </p:sp>
    </p:spTree>
    <p:extLst>
      <p:ext uri="{BB962C8B-B14F-4D97-AF65-F5344CB8AC3E}">
        <p14:creationId xmlns:p14="http://schemas.microsoft.com/office/powerpoint/2010/main" val="234064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Návěstidla – hlavní návěstidla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252000" lvl="1" indent="0">
              <a:buNone/>
            </a:pPr>
            <a:r>
              <a:rPr lang="cs-CZ" dirty="0" smtClean="0"/>
              <a:t>Ing. Lenka Mulačová</a:t>
            </a:r>
            <a:endParaRPr lang="cs-CZ" dirty="0"/>
          </a:p>
          <a:p>
            <a:pPr marL="504000" lvl="2" indent="0">
              <a:buNone/>
            </a:pPr>
            <a:r>
              <a:rPr lang="cs-CZ" dirty="0" smtClean="0"/>
              <a:t>GŘ – Odbor řízení provozu)</a:t>
            </a:r>
            <a:endParaRPr lang="cs-CZ" dirty="0"/>
          </a:p>
          <a:p>
            <a:pPr marL="504000" lvl="2" indent="0">
              <a:buNone/>
            </a:pPr>
            <a:endParaRPr lang="cs-CZ" dirty="0"/>
          </a:p>
          <a:p>
            <a:pPr marL="504000" lvl="2" indent="0">
              <a:buNone/>
            </a:pPr>
            <a:r>
              <a:rPr lang="cs-CZ" dirty="0" smtClean="0"/>
              <a:t>Mulacova@szdc.cz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www.szdc.cz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© Správa </a:t>
            </a:r>
            <a:r>
              <a:rPr lang="cs-CZ" dirty="0" smtClean="0"/>
              <a:t>železnic, </a:t>
            </a:r>
            <a:r>
              <a:rPr lang="cs-CZ" dirty="0"/>
              <a:t>státní organizace </a:t>
            </a:r>
          </a:p>
          <a:p>
            <a:pPr marL="0" indent="0">
              <a:buNone/>
            </a:pPr>
            <a:r>
              <a:rPr lang="cs-CZ" dirty="0"/>
              <a:t>Dlážděná 1003/7, 110 00 Praha 1 </a:t>
            </a:r>
          </a:p>
        </p:txBody>
      </p:sp>
    </p:spTree>
    <p:extLst>
      <p:ext uri="{BB962C8B-B14F-4D97-AF65-F5344CB8AC3E}">
        <p14:creationId xmlns:p14="http://schemas.microsoft.com/office/powerpoint/2010/main" val="340455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endParaRPr lang="cs-CZ" sz="1800" dirty="0">
              <a:solidFill>
                <a:srgbClr val="3366FF"/>
              </a:solidFill>
              <a:latin typeface="+mn-lt"/>
            </a:endParaRPr>
          </a:p>
          <a:p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endParaRPr lang="cs-CZ" sz="1800" dirty="0">
              <a:solidFill>
                <a:srgbClr val="3366FF"/>
              </a:solidFill>
              <a:latin typeface="+mn-lt"/>
            </a:endParaRPr>
          </a:p>
          <a:p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endParaRPr lang="cs-CZ" sz="1800" dirty="0">
              <a:solidFill>
                <a:srgbClr val="3366FF"/>
              </a:solidFill>
              <a:latin typeface="+mn-lt"/>
            </a:endParaRPr>
          </a:p>
          <a:p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endParaRPr lang="cs-CZ" sz="1800" dirty="0">
              <a:solidFill>
                <a:srgbClr val="3366FF"/>
              </a:solidFill>
              <a:latin typeface="+mn-lt"/>
            </a:endParaRPr>
          </a:p>
          <a:p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endParaRPr lang="cs-CZ" sz="1800" dirty="0">
              <a:solidFill>
                <a:srgbClr val="3366FF"/>
              </a:solidFill>
              <a:latin typeface="+mn-lt"/>
            </a:endParaRPr>
          </a:p>
          <a:p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endParaRPr lang="cs-CZ" sz="1800" dirty="0">
              <a:solidFill>
                <a:srgbClr val="3366FF"/>
              </a:solidFill>
              <a:latin typeface="+mn-lt"/>
            </a:endParaRPr>
          </a:p>
          <a:p>
            <a:endParaRPr lang="cs-CZ" sz="1800" dirty="0" smtClean="0">
              <a:solidFill>
                <a:srgbClr val="3366FF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chemeClr val="tx1"/>
                </a:solidFill>
                <a:latin typeface="+mn-lt"/>
              </a:rPr>
              <a:t>Indikátorová tabulka s číslicí 5 nebo indikátorová tabulka s číslicí 3 je černá, na kratší straně postavená obdélníková deska s bílým okrajem, s bílou číslicí ”5” nebo </a:t>
            </a:r>
            <a:r>
              <a:rPr lang="cs-CZ" sz="1800" dirty="0" smtClean="0">
                <a:solidFill>
                  <a:schemeClr val="tx1"/>
                </a:solidFill>
              </a:rPr>
              <a:t>”3”. </a:t>
            </a:r>
          </a:p>
          <a:p>
            <a:endParaRPr lang="cs-CZ" sz="2400" dirty="0">
              <a:solidFill>
                <a:srgbClr val="3366FF"/>
              </a:solidFill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38411" y="692150"/>
            <a:ext cx="8310302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Indikátorová tabulka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7" name="Picture 8" descr="indik tab 3_5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9719" y="1313656"/>
            <a:ext cx="6024561" cy="383381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9319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Skupinové návěstidlo </a:t>
            </a:r>
            <a:r>
              <a:rPr lang="cs-CZ" b="0" dirty="0">
                <a:solidFill>
                  <a:schemeClr val="tx1"/>
                </a:solidFill>
                <a:latin typeface="+mn-lt"/>
              </a:rPr>
              <a:t>je </a:t>
            </a:r>
            <a:r>
              <a:rPr lang="cs-CZ" b="0" dirty="0" smtClean="0">
                <a:solidFill>
                  <a:schemeClr val="tx1"/>
                </a:solidFill>
                <a:latin typeface="+mn-lt"/>
              </a:rPr>
              <a:t>nepřenosné </a:t>
            </a:r>
            <a:r>
              <a:rPr lang="cs-CZ" b="0" dirty="0">
                <a:solidFill>
                  <a:schemeClr val="tx1"/>
                </a:solidFill>
                <a:latin typeface="+mn-lt"/>
              </a:rPr>
              <a:t>návěstidlo, </a:t>
            </a:r>
            <a:endParaRPr lang="cs-CZ" b="0" dirty="0" smtClean="0">
              <a:solidFill>
                <a:schemeClr val="tx1"/>
              </a:solidFill>
              <a:latin typeface="+mn-lt"/>
            </a:endParaRPr>
          </a:p>
          <a:p>
            <a:r>
              <a:rPr lang="cs-CZ" sz="2400" dirty="0">
                <a:solidFill>
                  <a:schemeClr val="accent3"/>
                </a:solidFill>
                <a:latin typeface="+mn-lt"/>
                <a:cs typeface="+mn-cs"/>
              </a:rPr>
              <a:t>jehož návěsti platí pro určitou skupinu kolejí</a:t>
            </a:r>
            <a:r>
              <a:rPr lang="cs-CZ" dirty="0">
                <a:solidFill>
                  <a:schemeClr val="tx1"/>
                </a:solidFill>
                <a:latin typeface="+mn-lt"/>
                <a:cs typeface="+mn-cs"/>
              </a:rPr>
              <a:t>, </a:t>
            </a:r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nebo </a:t>
            </a:r>
            <a:endParaRPr lang="cs-CZ" b="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r>
              <a:rPr lang="cs-CZ" b="0" dirty="0">
                <a:solidFill>
                  <a:schemeClr val="tx1"/>
                </a:solidFill>
                <a:latin typeface="+mn-lt"/>
                <a:cs typeface="+mn-cs"/>
              </a:rPr>
              <a:t>návěstidlo seřaďovací, cestové, vložené nebo odjezdové </a:t>
            </a:r>
            <a:r>
              <a:rPr lang="cs-CZ" sz="2400" dirty="0">
                <a:solidFill>
                  <a:schemeClr val="accent3"/>
                </a:solidFill>
                <a:latin typeface="+mn-lt"/>
                <a:cs typeface="+mn-cs"/>
              </a:rPr>
              <a:t>platné jen pro jednu kolej, pokud není umístěno přímo vedle koleje (nad kolejí), pro kterou platí, a jeho návěsti by mohly ovlivňovat pohyb vozidel na jiné koleji</a:t>
            </a:r>
            <a:r>
              <a:rPr lang="cs-CZ" dirty="0">
                <a:solidFill>
                  <a:schemeClr val="tx1"/>
                </a:solidFill>
                <a:latin typeface="+mn-lt"/>
                <a:cs typeface="+mn-cs"/>
              </a:rPr>
              <a:t>.</a:t>
            </a:r>
          </a:p>
          <a:p>
            <a:endParaRPr lang="cs-CZ" sz="24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24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25885" y="692150"/>
            <a:ext cx="8322828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Skupinové - společné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43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sz="24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sz="3200" dirty="0">
                <a:solidFill>
                  <a:schemeClr val="tx2"/>
                </a:solidFill>
                <a:latin typeface="+mn-lt"/>
                <a:cs typeface="+mn-cs"/>
              </a:rPr>
              <a:t>Společné návěstidlo </a:t>
            </a:r>
            <a:r>
              <a:rPr lang="cs-CZ" sz="2400" b="0" dirty="0">
                <a:solidFill>
                  <a:schemeClr val="tx2"/>
                </a:solidFill>
                <a:latin typeface="+mn-lt"/>
              </a:rPr>
              <a:t>je </a:t>
            </a:r>
            <a:r>
              <a:rPr lang="cs-CZ" sz="2400" dirty="0">
                <a:solidFill>
                  <a:schemeClr val="tx2"/>
                </a:solidFill>
                <a:latin typeface="+mn-lt"/>
                <a:cs typeface="+mn-cs"/>
              </a:rPr>
              <a:t>skupinové </a:t>
            </a:r>
            <a:r>
              <a:rPr lang="cs-CZ" sz="2400" dirty="0" smtClean="0">
                <a:solidFill>
                  <a:schemeClr val="tx2"/>
                </a:solidFill>
                <a:latin typeface="+mn-lt"/>
                <a:cs typeface="+mn-cs"/>
              </a:rPr>
              <a:t>návěstidlo,</a:t>
            </a:r>
            <a:r>
              <a:rPr lang="cs-CZ" sz="2400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accent3"/>
                </a:solidFill>
                <a:latin typeface="+mn-lt"/>
                <a:cs typeface="+mn-cs"/>
              </a:rPr>
              <a:t>jehož </a:t>
            </a:r>
            <a:r>
              <a:rPr lang="cs-CZ" sz="2400" dirty="0">
                <a:solidFill>
                  <a:schemeClr val="accent3"/>
                </a:solidFill>
                <a:latin typeface="+mn-lt"/>
                <a:cs typeface="+mn-cs"/>
              </a:rPr>
              <a:t>návěsti platí pro všechny koleje stanice (odbočky) a je umístěno za krajní výhybkou.</a:t>
            </a:r>
          </a:p>
          <a:p>
            <a:pPr marL="0" indent="0">
              <a:buNone/>
            </a:pPr>
            <a:endParaRPr lang="cs-CZ" sz="2400" dirty="0">
              <a:solidFill>
                <a:schemeClr val="accent3"/>
              </a:solidFill>
              <a:latin typeface="+mn-lt"/>
              <a:cs typeface="+mn-cs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13359" y="692150"/>
            <a:ext cx="8335354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Skupinové - společné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22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285860"/>
            <a:ext cx="8229600" cy="484030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cs-CZ" sz="24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75989" y="692150"/>
            <a:ext cx="8272724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Skupinové - společné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6" name="Obrázek 3" descr="skupinová návěstidla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405" y="1857364"/>
            <a:ext cx="7743190" cy="36301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6349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5"/>
          <p:cNvSpPr>
            <a:spLocks noGrp="1"/>
          </p:cNvSpPr>
          <p:nvPr>
            <p:ph idx="1"/>
          </p:nvPr>
        </p:nvSpPr>
        <p:spPr bwMode="auto">
          <a:xfrm>
            <a:off x="457200" y="1139868"/>
            <a:ext cx="8229600" cy="49862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2"/>
                </a:solidFill>
                <a:latin typeface="+mn-lt"/>
                <a:cs typeface="+mn-cs"/>
              </a:rPr>
              <a:t>Vjezdové návěstidlo </a:t>
            </a:r>
            <a:endParaRPr lang="cs-CZ" sz="3200" dirty="0" smtClean="0">
              <a:solidFill>
                <a:schemeClr val="tx2"/>
              </a:solidFill>
              <a:latin typeface="+mn-lt"/>
              <a:cs typeface="+mn-cs"/>
            </a:endParaRPr>
          </a:p>
          <a:p>
            <a:pPr marL="0" indent="0">
              <a:buNone/>
            </a:pPr>
            <a:r>
              <a:rPr lang="cs-CZ" b="0" dirty="0" smtClean="0">
                <a:solidFill>
                  <a:schemeClr val="tx1"/>
                </a:solidFill>
                <a:latin typeface="+mn-lt"/>
              </a:rPr>
              <a:t>je </a:t>
            </a:r>
            <a:r>
              <a:rPr lang="cs-CZ" b="0" dirty="0">
                <a:solidFill>
                  <a:schemeClr val="tx1"/>
                </a:solidFill>
                <a:latin typeface="+mn-lt"/>
              </a:rPr>
              <a:t>hlavní návěstidlo </a:t>
            </a:r>
            <a:r>
              <a:rPr lang="cs-CZ" sz="2400" dirty="0">
                <a:solidFill>
                  <a:schemeClr val="accent3"/>
                </a:solidFill>
                <a:latin typeface="+mn-lt"/>
                <a:cs typeface="+mn-cs"/>
              </a:rPr>
              <a:t>pro krytí stanice </a:t>
            </a:r>
            <a:r>
              <a:rPr lang="cs-CZ" b="0" dirty="0">
                <a:solidFill>
                  <a:schemeClr val="tx1"/>
                </a:solidFill>
                <a:latin typeface="+mn-lt"/>
              </a:rPr>
              <a:t>(odbočky) a </a:t>
            </a:r>
            <a:r>
              <a:rPr lang="cs-CZ" sz="2400" dirty="0">
                <a:solidFill>
                  <a:schemeClr val="accent3"/>
                </a:solidFill>
                <a:latin typeface="+mn-lt"/>
                <a:cs typeface="+mn-cs"/>
              </a:rPr>
              <a:t>pro dovolení vjezdu </a:t>
            </a:r>
            <a:r>
              <a:rPr lang="cs-CZ" b="0" dirty="0">
                <a:solidFill>
                  <a:schemeClr val="tx1"/>
                </a:solidFill>
                <a:latin typeface="+mn-lt"/>
              </a:rPr>
              <a:t>vlaku (PMD) do stanice (odbočky).</a:t>
            </a:r>
          </a:p>
          <a:p>
            <a:endParaRPr lang="cs-CZ" sz="22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1267" name="Zástupný symbol pro text 6"/>
          <p:cNvSpPr>
            <a:spLocks noGrp="1"/>
          </p:cNvSpPr>
          <p:nvPr>
            <p:ph type="body" sz="quarter" idx="13"/>
          </p:nvPr>
        </p:nvSpPr>
        <p:spPr bwMode="auto">
          <a:xfrm>
            <a:off x="250825" y="6329363"/>
            <a:ext cx="5749935" cy="3603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dirty="0" smtClean="0">
                <a:latin typeface="Arial" charset="0"/>
                <a:cs typeface="Arial" charset="0"/>
              </a:rPr>
              <a:t>	</a:t>
            </a:r>
            <a:r>
              <a:rPr lang="cs-CZ" sz="1500" dirty="0" smtClean="0">
                <a:solidFill>
                  <a:schemeClr val="tx1"/>
                </a:solidFill>
                <a:latin typeface="+mn-lt"/>
                <a:cs typeface="Arial" charset="0"/>
              </a:rPr>
              <a:t>Návěstidla – Hlavní návěstidla</a:t>
            </a:r>
          </a:p>
        </p:txBody>
      </p:sp>
      <p:sp>
        <p:nvSpPr>
          <p:cNvPr id="11268" name="Zástupný symbol pro text 7"/>
          <p:cNvSpPr>
            <a:spLocks noGrp="1"/>
          </p:cNvSpPr>
          <p:nvPr>
            <p:ph type="body" sz="quarter" idx="14"/>
          </p:nvPr>
        </p:nvSpPr>
        <p:spPr bwMode="auto">
          <a:xfrm>
            <a:off x="475989" y="692150"/>
            <a:ext cx="8272724" cy="5048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Vjezdové</a:t>
            </a:r>
            <a:r>
              <a:rPr lang="cs-CZ" altLang="cs-CZ" sz="2400" b="1" dirty="0">
                <a:solidFill>
                  <a:schemeClr val="tx2"/>
                </a:solidFill>
                <a:latin typeface="+mj-lt"/>
              </a:rPr>
              <a:t> návěstidlo</a:t>
            </a:r>
            <a:endParaRPr lang="cs-CZ" sz="2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269" name="Zástupný symbol pro číslo snímku 8"/>
          <p:cNvSpPr>
            <a:spLocks noGrp="1"/>
          </p:cNvSpPr>
          <p:nvPr>
            <p:ph type="sldNum" sz="quarter" idx="15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D14517E-B72F-4E31-93B3-D1735A3E8457}" type="slidenum">
              <a:rPr lang="cs-CZ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 dirty="0" smtClean="0">
              <a:latin typeface="Arial" charset="0"/>
              <a:cs typeface="Arial" charset="0"/>
            </a:endParaRPr>
          </a:p>
        </p:txBody>
      </p:sp>
      <p:pic>
        <p:nvPicPr>
          <p:cNvPr id="8" name="Picture 5" descr="Hlavní vlaky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3648" y="2497564"/>
            <a:ext cx="3741897" cy="360885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49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ZDC">
      <a:dk1>
        <a:srgbClr val="002B59"/>
      </a:dk1>
      <a:lt1>
        <a:srgbClr val="FFFFFF"/>
      </a:lt1>
      <a:dk2>
        <a:srgbClr val="FF5200"/>
      </a:dk2>
      <a:lt2>
        <a:srgbClr val="FFFFFF"/>
      </a:lt2>
      <a:accent1>
        <a:srgbClr val="002B59"/>
      </a:accent1>
      <a:accent2>
        <a:srgbClr val="FF5200"/>
      </a:accent2>
      <a:accent3>
        <a:srgbClr val="00A1E0"/>
      </a:accent3>
      <a:accent4>
        <a:srgbClr val="737373"/>
      </a:accent4>
      <a:accent5>
        <a:srgbClr val="82BC00"/>
      </a:accent5>
      <a:accent6>
        <a:srgbClr val="34A49A"/>
      </a:accent6>
      <a:hlink>
        <a:srgbClr val="002B59"/>
      </a:hlink>
      <a:folHlink>
        <a:srgbClr val="737373"/>
      </a:folHlink>
    </a:clrScheme>
    <a:fontScheme name="SZDC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20000"/>
            <a:lumOff val="80000"/>
          </a:schemeClr>
        </a:solidFill>
        <a:ln w="12700">
          <a:solidFill>
            <a:schemeClr val="accent3"/>
          </a:solidFill>
        </a:ln>
      </a:spPr>
      <a:bodyPr lIns="72000" tIns="54000" rIns="72000" bIns="72000" rtlCol="0" anchor="t" anchorCtr="0"/>
      <a:lstStyle>
        <a:defPPr algn="l">
          <a:defRPr sz="15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3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12700">
          <a:noFill/>
        </a:ln>
      </a:spPr>
      <a:bodyPr wrap="square" lIns="0" tIns="0" rIns="0" bIns="0" rtlCol="0">
        <a:spAutoFit/>
      </a:bodyPr>
      <a:lstStyle>
        <a:defPPr>
          <a:defRPr sz="15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_Source xmlns="http://schemas.microsoft.com/sharepoint/v3/fields" xsi:nil="true"/>
    <URL xmlns="http://schemas.microsoft.com/sharepoint/v3">
      <Url xsi:nil="true"/>
      <Description xsi:nil="true"/>
    </URL>
    <_Coverage xmlns="http://schemas.microsoft.com/sharepoint/v3/fields" xsi:nil="true"/>
    <_RightsManagemen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8DDC52BD08C74A84BD722897D47355" ma:contentTypeVersion="7" ma:contentTypeDescription="Vytvořit nový dokument" ma:contentTypeScope="" ma:versionID="0091792794118dfa8380e63db8c156dc">
  <xsd:schema xmlns:xsd="http://www.w3.org/2001/XMLSchema" xmlns:p="http://schemas.microsoft.com/office/2006/metadata/properties" xmlns:ns1="http://schemas.microsoft.com/sharepoint/v3" xmlns:ns2="http://schemas.microsoft.com/sharepoint/v3/fields" targetNamespace="http://schemas.microsoft.com/office/2006/metadata/properties" ma:root="true" ma:fieldsID="e50c54431dbdc2c5f53f82dc5678a903" ns1:_="" ns2:_="">
    <xsd:import namespace="http://schemas.microsoft.com/sharepoint/v3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URL" minOccurs="0"/>
                <xsd:element ref="ns2:_Source" minOccurs="0"/>
                <xsd:element ref="ns2:_RightsManagement" minOccurs="0"/>
                <xsd:element ref="ns2:_Coverag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URL" ma:index="8" nillable="true" ma:displayName="Adresa 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Source" ma:index="9" nillable="true" ma:displayName="Zdroj" ma:description="Odkazy na prostředky, z nichž byl tento prostředek odvozen" ma:internalName="_Source">
      <xsd:simpleType>
        <xsd:restriction base="dms:Note"/>
      </xsd:simpleType>
    </xsd:element>
    <xsd:element name="_RightsManagement" ma:index="10" nillable="true" ma:displayName="Správa práv" ma:description="Informace o právech souvisejících s tímto prostředkem" ma:internalName="_RightsManagement">
      <xsd:simpleType>
        <xsd:restriction base="dms:Note"/>
      </xsd:simpleType>
    </xsd:element>
    <xsd:element name="_Coverage" ma:index="11" nillable="true" ma:displayName="Pokrytí" ma:description="Rozsah" ma:internalName="_Coverag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 ma:index="12" ma:displayName="Kategorie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AAD1DE-51B7-4A5F-8043-3FCA5BC59FF5}">
  <ds:schemaRefs>
    <ds:schemaRef ds:uri="http://schemas.microsoft.com/office/2006/documentManagement/types"/>
    <ds:schemaRef ds:uri="http://schemas.microsoft.com/sharepoint/v3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schemas.microsoft.com/sharepoint/v3/field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4939EEF-7259-4ECB-84A6-E45B51B644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859EBA81-4619-49EE-8D72-F07849EBE7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997</Words>
  <Application>Microsoft Office PowerPoint</Application>
  <PresentationFormat>Předvádění na obrazovce (4:3)</PresentationFormat>
  <Paragraphs>369</Paragraphs>
  <Slides>42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Office Theme</vt:lpstr>
      <vt:lpstr>Návěstidla – hlavní návěstidla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>Správa železnic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Dlouhý název  příslušné prezentace</dc:title>
  <dc:creator>Mulačová Lenka, Ing.</dc:creator>
  <cp:lastModifiedBy>Mulačová Lenka, Ing.</cp:lastModifiedBy>
  <cp:revision>10</cp:revision>
  <dcterms:created xsi:type="dcterms:W3CDTF">2018-05-24T14:44:43Z</dcterms:created>
  <dcterms:modified xsi:type="dcterms:W3CDTF">2020-01-25T12:31:19Z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0x010100D68DDC52BD08C74A84BD722897D47355</vt:lpwstr>
  </property>
</Properties>
</file>