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18"/>
  </p:notesMasterIdLst>
  <p:sldIdLst>
    <p:sldId id="270" r:id="rId3"/>
    <p:sldId id="265" r:id="rId4"/>
    <p:sldId id="273" r:id="rId5"/>
    <p:sldId id="275" r:id="rId6"/>
    <p:sldId id="274" r:id="rId7"/>
    <p:sldId id="276" r:id="rId8"/>
    <p:sldId id="277" r:id="rId9"/>
    <p:sldId id="290" r:id="rId10"/>
    <p:sldId id="279" r:id="rId11"/>
    <p:sldId id="278" r:id="rId12"/>
    <p:sldId id="282" r:id="rId13"/>
    <p:sldId id="283" r:id="rId14"/>
    <p:sldId id="281" r:id="rId15"/>
    <p:sldId id="289" r:id="rId16"/>
    <p:sldId id="260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664"/>
    <a:srgbClr val="009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890" autoAdjust="0"/>
    <p:restoredTop sz="86667" autoAdjust="0"/>
  </p:normalViewPr>
  <p:slideViewPr>
    <p:cSldViewPr snapToGrid="0" showGuides="1">
      <p:cViewPr varScale="1">
        <p:scale>
          <a:sx n="73" d="100"/>
          <a:sy n="73" d="100"/>
        </p:scale>
        <p:origin x="-1493" y="-67"/>
      </p:cViewPr>
      <p:guideLst>
        <p:guide orient="horz" pos="4319"/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6D4EE-242C-4BF3-99D5-F787E3A3C584}" type="datetimeFigureOut">
              <a:rPr lang="cs-CZ" smtClean="0"/>
              <a:t>31.10.2019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EDD4C-9B86-47EF-9DF7-840BCFEE90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6900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#_P&#345;&#237;loha_3_Technologick&#233;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#_P&#345;&#237;loha_3_Technologick&#233;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Ovládání jednoho systému brzdy nesmí být vázáno na ovládání ostatních systémů brzdy.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EDD4C-9B86-47EF-9DF7-840BCFEE90A4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891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 hangingPunct="0"/>
            <a:r>
              <a:rPr lang="cs-CZ" sz="1200" u="none" strike="noStrike" kern="1200" dirty="0" smtClean="0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Vlak osobní dopravy smí mít nejvýše 100 náprav nebo 700 m délky.</a:t>
            </a:r>
          </a:p>
          <a:p>
            <a:pPr lvl="0" fontAlgn="base" hangingPunct="0"/>
            <a:r>
              <a:rPr lang="cs-CZ" sz="1200" u="none" strike="noStrike" kern="1200" dirty="0" smtClean="0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Započítávání vozidel do délky a počtu náprav vlaku se řídí ustanoveními přílohy </a:t>
            </a:r>
            <a:r>
              <a:rPr lang="cs-CZ" sz="1200" b="1" u="none" strike="noStrike" kern="1200" dirty="0" smtClean="0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  <a:hlinkClick r:id="rId3" action="ppaction://hlinkfile"/>
              </a:rPr>
              <a:t>3</a:t>
            </a:r>
            <a:r>
              <a:rPr lang="cs-CZ" sz="1200" u="none" strike="noStrike" kern="1200" dirty="0" smtClean="0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tohoto předpisu.</a:t>
            </a:r>
          </a:p>
          <a:p>
            <a:pPr lvl="0" fontAlgn="base" hangingPunct="0"/>
            <a:r>
              <a:rPr lang="cs-CZ" sz="1200" u="none" strike="noStrike" kern="1200" dirty="0" smtClean="0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Všechny vlaky osobní dopravy (včetně soupravových) musí být brzděny průběžnou samočinnou brzdou účinkující I. způsobem brzdění (tj. s rychlým vývinem brzdícího účinku na obvodu kol). Případné výjimky stanoví oddíl </a:t>
            </a:r>
            <a:r>
              <a:rPr lang="cs-CZ" sz="1200" b="1" u="sng" strike="noStrike" kern="1200" dirty="0" smtClean="0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B</a:t>
            </a:r>
            <a:r>
              <a:rPr lang="cs-CZ" sz="1200" u="none" strike="noStrike" kern="1200" dirty="0" smtClean="0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. přílohy 3 tohoto předpisu.</a:t>
            </a:r>
          </a:p>
          <a:p>
            <a:pPr lvl="0" fontAlgn="base" hangingPunct="0"/>
            <a:r>
              <a:rPr lang="cs-CZ" sz="1200" u="none" strike="noStrike" kern="1200" dirty="0" smtClean="0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Pro všechny vlaky osobní dopravy musí být určen i stanovený režim brzdění dle ustanovení přílohy </a:t>
            </a:r>
            <a:r>
              <a:rPr lang="cs-CZ" sz="1200" b="1" u="none" strike="noStrike" kern="1200" dirty="0" smtClean="0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  <a:hlinkClick r:id="rId3" action="ppaction://hlinkfile"/>
              </a:rPr>
              <a:t>3</a:t>
            </a:r>
            <a:r>
              <a:rPr lang="cs-CZ" sz="1200" u="none" strike="noStrike" kern="1200" dirty="0" smtClean="0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tohoto předpisu.</a:t>
            </a:r>
          </a:p>
          <a:p>
            <a:pPr lvl="0" fontAlgn="base" hangingPunct="0"/>
            <a:r>
              <a:rPr lang="cs-CZ" sz="1200" u="none" strike="noStrike" kern="1200" dirty="0" smtClean="0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Každé vozidlo zařazené do soupravy vlaku osobní dopravy musí odpovídat následujícím podmínkám:</a:t>
            </a:r>
          </a:p>
          <a:p>
            <a:pPr lvl="0" hangingPunct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musí být zapojené do průběžné brzdy vlaku (musí mít propojené průběžné hlavní potrubí se sousedními vozidly) – netýká se nezavěšeného postrku;</a:t>
            </a:r>
          </a:p>
          <a:p>
            <a:pPr lvl="0" hangingPunct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musí být vystrojené samočinnou průběžnou tlakovou brzdou, povolenou do provozu;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musí být opatřeno nápisem o typu brzdy a hodnotě jednotlivých brzdících vah odpovídajících jednotlivým pracovním režimům jeho brzdy (výjimky viz čl. </a:t>
            </a:r>
            <a:r>
              <a:rPr lang="cs-CZ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122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tohoto předpisu).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EDD4C-9B86-47EF-9DF7-840BCFEE90A4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937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 hangingPunct="0"/>
            <a:r>
              <a:rPr lang="cs-CZ" sz="1200" u="none" strike="noStrike" kern="1200" dirty="0" smtClean="0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Vlak osobní dopravy smí mít nejvýše 100 náprav nebo 700 m délky.</a:t>
            </a:r>
          </a:p>
          <a:p>
            <a:pPr lvl="0" fontAlgn="base" hangingPunct="0"/>
            <a:r>
              <a:rPr lang="cs-CZ" sz="1200" u="none" strike="noStrike" kern="1200" dirty="0" smtClean="0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Započítávání vozidel do délky a počtu náprav vlaku se řídí ustanoveními přílohy </a:t>
            </a:r>
            <a:r>
              <a:rPr lang="cs-CZ" sz="1200" b="1" u="none" strike="noStrike" kern="1200" dirty="0" smtClean="0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  <a:hlinkClick r:id="rId3" action="ppaction://hlinkfile"/>
              </a:rPr>
              <a:t>3</a:t>
            </a:r>
            <a:r>
              <a:rPr lang="cs-CZ" sz="1200" u="none" strike="noStrike" kern="1200" dirty="0" smtClean="0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tohoto předpisu.</a:t>
            </a:r>
          </a:p>
          <a:p>
            <a:pPr lvl="0" fontAlgn="base" hangingPunct="0"/>
            <a:r>
              <a:rPr lang="cs-CZ" sz="1200" u="none" strike="noStrike" kern="1200" dirty="0" smtClean="0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Všechny vlaky osobní dopravy (včetně soupravových) musí být brzděny průběžnou samočinnou brzdou účinkující I. způsobem brzdění (tj. s rychlým vývinem brzdícího účinku na obvodu kol). Případné výjimky stanoví oddíl </a:t>
            </a:r>
            <a:r>
              <a:rPr lang="cs-CZ" sz="1200" b="1" u="sng" strike="noStrike" kern="1200" dirty="0" smtClean="0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B</a:t>
            </a:r>
            <a:r>
              <a:rPr lang="cs-CZ" sz="1200" u="none" strike="noStrike" kern="1200" dirty="0" smtClean="0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. přílohy 3 tohoto předpisu.</a:t>
            </a:r>
          </a:p>
          <a:p>
            <a:pPr lvl="0" fontAlgn="base" hangingPunct="0"/>
            <a:r>
              <a:rPr lang="cs-CZ" sz="1200" u="none" strike="noStrike" kern="1200" dirty="0" smtClean="0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Pro všechny vlaky osobní dopravy musí být určen i stanovený režim brzdění dle ustanovení přílohy </a:t>
            </a:r>
            <a:r>
              <a:rPr lang="cs-CZ" sz="1200" b="1" u="none" strike="noStrike" kern="1200" dirty="0" smtClean="0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  <a:hlinkClick r:id="rId3" action="ppaction://hlinkfile"/>
              </a:rPr>
              <a:t>3</a:t>
            </a:r>
            <a:r>
              <a:rPr lang="cs-CZ" sz="1200" u="none" strike="noStrike" kern="1200" dirty="0" smtClean="0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tohoto předpisu.</a:t>
            </a:r>
          </a:p>
          <a:p>
            <a:pPr lvl="0" fontAlgn="base" hangingPunct="0"/>
            <a:r>
              <a:rPr lang="cs-CZ" sz="1200" u="none" strike="noStrike" kern="1200" dirty="0" smtClean="0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Každé vozidlo zařazené do soupravy vlaku osobní dopravy musí odpovídat následujícím podmínkám:</a:t>
            </a:r>
          </a:p>
          <a:p>
            <a:pPr lvl="0" hangingPunct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musí být zapojené do průběžné brzdy vlaku (musí mít propojené průběžné hlavní potrubí se sousedními vozidly) – netýká se nezavěšeného postrku;</a:t>
            </a:r>
          </a:p>
          <a:p>
            <a:pPr lvl="0" hangingPunct="0"/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musí být vystrojené samočinnou průběžnou tlakovou brzdou, povolenou do provozu;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musí být opatřeno nápisem o typu brzdy a hodnotě jednotlivých brzdících vah odpovídajících jednotlivým pracovním režimům jeho brzdy (výjimky viz čl. </a:t>
            </a:r>
            <a:r>
              <a:rPr lang="cs-CZ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122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tohoto předpisu).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AEDD4C-9B86-47EF-9DF7-840BCFEE90A4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937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360363" y="2268537"/>
            <a:ext cx="8423275" cy="3771777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60000" y="1152000"/>
            <a:ext cx="8424000" cy="493920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3600"/>
              </a:lnSpc>
              <a:defRPr sz="3000" b="1" kern="3800" baseline="0">
                <a:solidFill>
                  <a:srgbClr val="0026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Název / titulek prezentace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60000" y="1667272"/>
            <a:ext cx="8428400" cy="468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lang="cs-CZ" sz="2100" kern="2500" baseline="0" dirty="0">
                <a:solidFill>
                  <a:srgbClr val="009FDA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Podtitulek prezentace</a:t>
            </a:r>
            <a:endParaRPr lang="cs-CZ" dirty="0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9B90-8A07-4FF3-94CF-10E2BA3727E8}" type="datetime4">
              <a:rPr lang="cs-CZ" smtClean="0"/>
              <a:t>31. října 2019</a:t>
            </a:fld>
            <a:endParaRPr lang="cs-CZ"/>
          </a:p>
        </p:txBody>
      </p:sp>
      <p:sp>
        <p:nvSpPr>
          <p:cNvPr id="13" name="Zástupný symbol pro zápatí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‹#›</a:t>
            </a:fld>
            <a:endParaRPr lang="cs-CZ" dirty="0"/>
          </a:p>
        </p:txBody>
      </p:sp>
      <p:pic>
        <p:nvPicPr>
          <p:cNvPr id="1026" name="Picture 2" descr="D:\Sablony\dopis\Logo Národní dopravce\CD_narodni_dopravce_dvour_cmy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091600" cy="45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733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60000" y="1620000"/>
            <a:ext cx="8424000" cy="576063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4600"/>
              </a:lnSpc>
              <a:defRPr sz="4000" b="1" kern="3800" baseline="0">
                <a:solidFill>
                  <a:srgbClr val="0026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2BDC2-E294-4F25-B7D6-8820962E64B3}" type="datetime4">
              <a:rPr lang="cs-CZ" smtClean="0"/>
              <a:t>31. října 2019</a:t>
            </a:fld>
            <a:endParaRPr lang="cs-CZ"/>
          </a:p>
        </p:txBody>
      </p:sp>
      <p:sp>
        <p:nvSpPr>
          <p:cNvPr id="13" name="Zástupný symbol pro zápatí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‹#›</a:t>
            </a:fld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2376000"/>
            <a:ext cx="8428038" cy="288032"/>
          </a:xfr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 err="1" smtClean="0"/>
              <a:t>Tit</a:t>
            </a:r>
            <a:r>
              <a:rPr lang="cs-CZ" dirty="0" smtClean="0"/>
              <a:t>. Jméno Příjmení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2664000"/>
            <a:ext cx="8428037" cy="216000"/>
          </a:xfrm>
        </p:spPr>
        <p:txBody>
          <a:bodyPr lIns="0" tIns="0" rIns="0" bIns="0"/>
          <a:lstStyle>
            <a:lvl1pPr marL="0" indent="0">
              <a:lnSpc>
                <a:spcPts val="1600"/>
              </a:lnSpc>
              <a:buNone/>
              <a:defRPr sz="1200" b="0" baseline="0">
                <a:solidFill>
                  <a:schemeClr val="tx2"/>
                </a:solidFill>
              </a:defRPr>
            </a:lvl1pPr>
            <a:lvl2pPr marL="273050" indent="0">
              <a:buFont typeface="+mj-lt"/>
              <a:buNone/>
              <a:defRPr/>
            </a:lvl2pPr>
            <a:lvl3pPr marL="438150" indent="0">
              <a:buFont typeface="+mj-lt"/>
              <a:buNone/>
              <a:defRPr/>
            </a:lvl3pPr>
            <a:lvl4pPr marL="715963" indent="0">
              <a:buFont typeface="+mj-lt"/>
              <a:buNone/>
              <a:defRPr/>
            </a:lvl4pPr>
            <a:lvl5pPr marL="787400" indent="0">
              <a:buFont typeface="+mj-lt"/>
              <a:buNone/>
              <a:defRPr/>
            </a:lvl5pPr>
          </a:lstStyle>
          <a:p>
            <a:pPr lvl="0"/>
            <a:r>
              <a:rPr lang="cs-CZ" dirty="0" smtClean="0"/>
              <a:t>Funkce</a:t>
            </a:r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360000" y="3600000"/>
            <a:ext cx="8428400" cy="599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cs-CZ" sz="1200" b="1" baseline="0" dirty="0" smtClean="0">
                <a:solidFill>
                  <a:schemeClr val="tx2"/>
                </a:solidFill>
              </a:rPr>
              <a:t>České dráhy, a. s.</a:t>
            </a:r>
          </a:p>
          <a:p>
            <a:pPr>
              <a:lnSpc>
                <a:spcPts val="1600"/>
              </a:lnSpc>
            </a:pPr>
            <a:r>
              <a:rPr lang="cs-CZ" sz="1200" baseline="0" dirty="0" smtClean="0">
                <a:solidFill>
                  <a:schemeClr val="tx2"/>
                </a:solidFill>
              </a:rPr>
              <a:t>Nábřeží Ludvíka Svobody 1222, 110 15 Praha 1</a:t>
            </a:r>
          </a:p>
          <a:p>
            <a:pPr>
              <a:lnSpc>
                <a:spcPts val="1600"/>
              </a:lnSpc>
            </a:pPr>
            <a:r>
              <a:rPr lang="cs-CZ" sz="1200" b="1" baseline="0" dirty="0" smtClean="0">
                <a:solidFill>
                  <a:schemeClr val="tx2"/>
                </a:solidFill>
              </a:rPr>
              <a:t>www.cd.cz</a:t>
            </a:r>
            <a:endParaRPr lang="cs-CZ" sz="1200" b="1" baseline="0" dirty="0">
              <a:solidFill>
                <a:schemeClr val="tx2"/>
              </a:solidFill>
            </a:endParaRPr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60000" y="2880000"/>
            <a:ext cx="8428037" cy="216000"/>
          </a:xfrm>
        </p:spPr>
        <p:txBody>
          <a:bodyPr lIns="0" tIns="0" rIns="0" bIns="0"/>
          <a:lstStyle>
            <a:lvl1pPr marL="0" indent="0">
              <a:lnSpc>
                <a:spcPts val="1600"/>
              </a:lnSpc>
              <a:buNone/>
              <a:defRPr sz="1200" b="1" baseline="0">
                <a:solidFill>
                  <a:schemeClr val="tx2"/>
                </a:solidFill>
              </a:defRPr>
            </a:lvl1pPr>
            <a:lvl2pPr marL="273050" indent="0">
              <a:buFont typeface="+mj-lt"/>
              <a:buNone/>
              <a:defRPr/>
            </a:lvl2pPr>
            <a:lvl3pPr marL="438150" indent="0">
              <a:buFont typeface="+mj-lt"/>
              <a:buNone/>
              <a:defRPr/>
            </a:lvl3pPr>
            <a:lvl4pPr marL="715963" indent="0">
              <a:buFont typeface="+mj-lt"/>
              <a:buNone/>
              <a:defRPr/>
            </a:lvl4pPr>
            <a:lvl5pPr marL="787400" indent="0">
              <a:buFont typeface="+mj-lt"/>
              <a:buNone/>
              <a:defRPr/>
            </a:lvl5pPr>
          </a:lstStyle>
          <a:p>
            <a:pPr lvl="0"/>
            <a:r>
              <a:rPr lang="cs-CZ" dirty="0" smtClean="0"/>
              <a:t>Název organizační složky</a:t>
            </a:r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6" hasCustomPrompt="1"/>
          </p:nvPr>
        </p:nvSpPr>
        <p:spPr>
          <a:xfrm>
            <a:off x="360000" y="3096000"/>
            <a:ext cx="8428037" cy="216669"/>
          </a:xfrm>
        </p:spPr>
        <p:txBody>
          <a:bodyPr lIns="0" tIns="0" rIns="0" bIns="0"/>
          <a:lstStyle>
            <a:lvl1pPr marL="0" indent="0">
              <a:lnSpc>
                <a:spcPts val="1600"/>
              </a:lnSpc>
              <a:buNone/>
              <a:defRPr sz="1200" b="0" baseline="0">
                <a:solidFill>
                  <a:schemeClr val="tx2"/>
                </a:solidFill>
              </a:defRPr>
            </a:lvl1pPr>
            <a:lvl2pPr marL="273050" indent="0">
              <a:buFont typeface="+mj-lt"/>
              <a:buNone/>
              <a:defRPr/>
            </a:lvl2pPr>
            <a:lvl3pPr marL="438150" indent="0">
              <a:buFont typeface="+mj-lt"/>
              <a:buNone/>
              <a:defRPr/>
            </a:lvl3pPr>
            <a:lvl4pPr marL="715963" indent="0">
              <a:buFont typeface="+mj-lt"/>
              <a:buNone/>
              <a:defRPr/>
            </a:lvl4pPr>
            <a:lvl5pPr marL="787400" indent="0">
              <a:buFont typeface="+mj-lt"/>
              <a:buNone/>
              <a:defRPr/>
            </a:lvl5pPr>
          </a:lstStyle>
          <a:p>
            <a:pPr lvl="0"/>
            <a:r>
              <a:rPr lang="pl-PL" dirty="0" smtClean="0"/>
              <a:t>Ulice 0000, 000 000 Město</a:t>
            </a:r>
            <a:endParaRPr lang="cs-CZ" dirty="0" smtClean="0"/>
          </a:p>
        </p:txBody>
      </p:sp>
      <p:pic>
        <p:nvPicPr>
          <p:cNvPr id="4098" name="Picture 2" descr="D:\Sablony\dopis\Logo Národní dopravce\CD_narodni_dopravce_dvour_cmy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091600" cy="45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948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1C241-4DD9-4D60-8A43-1A9AB500781B}" type="datetime4">
              <a:rPr lang="cs-CZ" smtClean="0"/>
              <a:t>31. října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7313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tma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60363" y="1620000"/>
            <a:ext cx="8424000" cy="1438160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4600"/>
              </a:lnSpc>
              <a:defRPr sz="4000" b="1" kern="380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cs-CZ" dirty="0" smtClean="0"/>
              <a:t>Dvouřádkový </a:t>
            </a:r>
            <a:br>
              <a:rPr lang="cs-CZ" dirty="0" smtClean="0"/>
            </a:br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60363" y="3060000"/>
            <a:ext cx="8448357" cy="106386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lang="cs-CZ" sz="2800" b="1" kern="2500" baseline="0" dirty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Dvouřádkový podtitulek prezentace</a:t>
            </a:r>
            <a:endParaRPr lang="cs-CZ" dirty="0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3778D-0AEB-4D5A-9C03-430529058CA3}" type="datetime4">
              <a:rPr lang="cs-CZ" smtClean="0"/>
              <a:t>31. října 2019</a:t>
            </a:fld>
            <a:endParaRPr lang="cs-CZ"/>
          </a:p>
        </p:txBody>
      </p:sp>
      <p:sp>
        <p:nvSpPr>
          <p:cNvPr id="13" name="Zástupný symbol pro zápatí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‹#›</a:t>
            </a:fld>
            <a:endParaRPr lang="cs-CZ" dirty="0"/>
          </a:p>
        </p:txBody>
      </p:sp>
      <p:pic>
        <p:nvPicPr>
          <p:cNvPr id="3074" name="Picture 2" descr="D:\Sablony\dopis\Logo Národní dopravce\CD_narodni_dopravce_dvour_neg nahled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091600" cy="52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472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tmav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60000" y="1620000"/>
            <a:ext cx="8428400" cy="576063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4600"/>
              </a:lnSpc>
              <a:defRPr sz="4000" b="1" kern="38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308A-7874-4352-B387-639D7C217BF6}" type="datetime4">
              <a:rPr lang="cs-CZ" smtClean="0"/>
              <a:t>31. října 2019</a:t>
            </a:fld>
            <a:endParaRPr lang="cs-CZ"/>
          </a:p>
        </p:txBody>
      </p:sp>
      <p:sp>
        <p:nvSpPr>
          <p:cNvPr id="13" name="Zástupný symbol pro zápatí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‹#›</a:t>
            </a:fld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2" y="2376000"/>
            <a:ext cx="8428038" cy="288032"/>
          </a:xfr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err="1" smtClean="0"/>
              <a:t>Tit</a:t>
            </a:r>
            <a:r>
              <a:rPr lang="cs-CZ" dirty="0" smtClean="0"/>
              <a:t>. Jméno Příjmení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360363" y="2664000"/>
            <a:ext cx="8428037" cy="216000"/>
          </a:xfrm>
        </p:spPr>
        <p:txBody>
          <a:bodyPr lIns="0" tIns="0" rIns="0" bIns="0"/>
          <a:lstStyle>
            <a:lvl1pPr marL="0" indent="0">
              <a:lnSpc>
                <a:spcPts val="1600"/>
              </a:lnSpc>
              <a:buNone/>
              <a:defRPr sz="1200" b="0" baseline="0">
                <a:solidFill>
                  <a:schemeClr val="bg1"/>
                </a:solidFill>
              </a:defRPr>
            </a:lvl1pPr>
            <a:lvl2pPr marL="273050" indent="0">
              <a:buFont typeface="+mj-lt"/>
              <a:buNone/>
              <a:defRPr/>
            </a:lvl2pPr>
            <a:lvl3pPr marL="438150" indent="0">
              <a:buFont typeface="+mj-lt"/>
              <a:buNone/>
              <a:defRPr/>
            </a:lvl3pPr>
            <a:lvl4pPr marL="715963" indent="0">
              <a:buFont typeface="+mj-lt"/>
              <a:buNone/>
              <a:defRPr/>
            </a:lvl4pPr>
            <a:lvl5pPr marL="787400" indent="0">
              <a:buFont typeface="+mj-lt"/>
              <a:buNone/>
              <a:defRPr/>
            </a:lvl5pPr>
          </a:lstStyle>
          <a:p>
            <a:pPr lvl="0"/>
            <a:r>
              <a:rPr lang="cs-CZ" dirty="0" smtClean="0"/>
              <a:t>Funkce</a:t>
            </a:r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360363" y="3600000"/>
            <a:ext cx="84284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600"/>
              </a:lnSpc>
            </a:pPr>
            <a:r>
              <a:rPr lang="cs-CZ" sz="1200" b="1" baseline="0" dirty="0" smtClean="0">
                <a:solidFill>
                  <a:schemeClr val="bg1"/>
                </a:solidFill>
              </a:rPr>
              <a:t>České dráhy, a. s.</a:t>
            </a:r>
          </a:p>
          <a:p>
            <a:pPr>
              <a:lnSpc>
                <a:spcPts val="1600"/>
              </a:lnSpc>
            </a:pPr>
            <a:r>
              <a:rPr lang="cs-CZ" sz="1200" baseline="0" dirty="0" smtClean="0">
                <a:solidFill>
                  <a:schemeClr val="bg1"/>
                </a:solidFill>
              </a:rPr>
              <a:t>Nábřeží Ludvíka Svobody 1222, 110 15 Praha 1</a:t>
            </a:r>
          </a:p>
          <a:p>
            <a:pPr>
              <a:lnSpc>
                <a:spcPts val="1600"/>
              </a:lnSpc>
            </a:pPr>
            <a:r>
              <a:rPr lang="cs-CZ" sz="1200" b="1" baseline="0" dirty="0" smtClean="0">
                <a:solidFill>
                  <a:schemeClr val="bg1"/>
                </a:solidFill>
              </a:rPr>
              <a:t>www.cd.cz</a:t>
            </a:r>
            <a:endParaRPr lang="cs-CZ" sz="1200" b="1" baseline="0" dirty="0">
              <a:solidFill>
                <a:schemeClr val="bg1"/>
              </a:solidFill>
            </a:endParaRPr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60363" y="2880000"/>
            <a:ext cx="8428037" cy="216000"/>
          </a:xfrm>
        </p:spPr>
        <p:txBody>
          <a:bodyPr lIns="0" tIns="0" rIns="0" bIns="0"/>
          <a:lstStyle>
            <a:lvl1pPr marL="0" indent="0">
              <a:lnSpc>
                <a:spcPts val="1600"/>
              </a:lnSpc>
              <a:buNone/>
              <a:defRPr sz="1200" b="1" baseline="0">
                <a:solidFill>
                  <a:schemeClr val="bg1"/>
                </a:solidFill>
              </a:defRPr>
            </a:lvl1pPr>
            <a:lvl2pPr marL="273050" indent="0">
              <a:buFont typeface="+mj-lt"/>
              <a:buNone/>
              <a:defRPr/>
            </a:lvl2pPr>
            <a:lvl3pPr marL="438150" indent="0">
              <a:buFont typeface="+mj-lt"/>
              <a:buNone/>
              <a:defRPr/>
            </a:lvl3pPr>
            <a:lvl4pPr marL="715963" indent="0">
              <a:buFont typeface="+mj-lt"/>
              <a:buNone/>
              <a:defRPr/>
            </a:lvl4pPr>
            <a:lvl5pPr marL="787400" indent="0">
              <a:buFont typeface="+mj-lt"/>
              <a:buNone/>
              <a:defRPr/>
            </a:lvl5pPr>
          </a:lstStyle>
          <a:p>
            <a:pPr lvl="0"/>
            <a:r>
              <a:rPr lang="cs-CZ" dirty="0" smtClean="0"/>
              <a:t>Název organizační složky</a:t>
            </a:r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6" hasCustomPrompt="1"/>
          </p:nvPr>
        </p:nvSpPr>
        <p:spPr>
          <a:xfrm>
            <a:off x="360363" y="3096000"/>
            <a:ext cx="8428037" cy="216669"/>
          </a:xfrm>
        </p:spPr>
        <p:txBody>
          <a:bodyPr lIns="0" tIns="0" rIns="0" bIns="0"/>
          <a:lstStyle>
            <a:lvl1pPr marL="0" indent="0">
              <a:lnSpc>
                <a:spcPts val="1600"/>
              </a:lnSpc>
              <a:buNone/>
              <a:defRPr sz="1200" b="0" baseline="0">
                <a:solidFill>
                  <a:schemeClr val="bg1"/>
                </a:solidFill>
              </a:defRPr>
            </a:lvl1pPr>
            <a:lvl2pPr marL="273050" indent="0">
              <a:buFont typeface="+mj-lt"/>
              <a:buNone/>
              <a:defRPr/>
            </a:lvl2pPr>
            <a:lvl3pPr marL="438150" indent="0">
              <a:buFont typeface="+mj-lt"/>
              <a:buNone/>
              <a:defRPr/>
            </a:lvl3pPr>
            <a:lvl4pPr marL="715963" indent="0">
              <a:buFont typeface="+mj-lt"/>
              <a:buNone/>
              <a:defRPr/>
            </a:lvl4pPr>
            <a:lvl5pPr marL="787400" indent="0">
              <a:buFont typeface="+mj-lt"/>
              <a:buNone/>
              <a:defRPr/>
            </a:lvl5pPr>
          </a:lstStyle>
          <a:p>
            <a:pPr lvl="0"/>
            <a:r>
              <a:rPr lang="pl-PL" dirty="0" smtClean="0"/>
              <a:t>Ulice 0000, 000 000 Město</a:t>
            </a:r>
            <a:endParaRPr lang="cs-CZ" dirty="0" smtClean="0"/>
          </a:p>
        </p:txBody>
      </p:sp>
      <p:pic>
        <p:nvPicPr>
          <p:cNvPr id="5122" name="Picture 2" descr="D:\Sablony\dopis\Logo Národní dopravce\CD_narodni_dopravce_dvour_neg nahled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091600" cy="52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904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větl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60000" y="1620000"/>
            <a:ext cx="8424000" cy="1428000"/>
          </a:xfrm>
        </p:spPr>
        <p:txBody>
          <a:bodyPr lIns="0" tIns="0" rIns="0" bIns="0" anchor="t">
            <a:normAutofit/>
          </a:bodyPr>
          <a:lstStyle>
            <a:lvl1pPr algn="l">
              <a:lnSpc>
                <a:spcPts val="4600"/>
              </a:lnSpc>
              <a:defRPr sz="4000" b="1" kern="3800" baseline="0">
                <a:solidFill>
                  <a:srgbClr val="00266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Dvouřádkový </a:t>
            </a:r>
            <a:br>
              <a:rPr lang="cs-CZ" dirty="0" smtClean="0"/>
            </a:br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60000" y="3060000"/>
            <a:ext cx="8428400" cy="139008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3200"/>
              </a:lnSpc>
              <a:buNone/>
              <a:defRPr lang="cs-CZ" sz="2800" kern="2500" baseline="0" dirty="0">
                <a:solidFill>
                  <a:srgbClr val="009FDA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Dvouřádkový podtitulek</a:t>
            </a:r>
          </a:p>
          <a:p>
            <a:r>
              <a:rPr lang="cs-CZ" dirty="0" smtClean="0"/>
              <a:t>prezentace</a:t>
            </a:r>
            <a:endParaRPr lang="cs-CZ" dirty="0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89B90-8A07-4FF3-94CF-10E2BA3727E8}" type="datetime4">
              <a:rPr lang="cs-CZ" smtClean="0"/>
              <a:t>31. října 2019</a:t>
            </a:fld>
            <a:endParaRPr lang="cs-CZ"/>
          </a:p>
        </p:txBody>
      </p:sp>
      <p:sp>
        <p:nvSpPr>
          <p:cNvPr id="13" name="Zástupný symbol pro zápatí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‹#›</a:t>
            </a:fld>
            <a:endParaRPr lang="cs-CZ" dirty="0"/>
          </a:p>
        </p:txBody>
      </p:sp>
      <p:pic>
        <p:nvPicPr>
          <p:cNvPr id="2050" name="Picture 2" descr="D:\Sablony\dopis\Logo Národní dopravce\CD_narodni_dopravce_dvour_cmy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091600" cy="45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373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360363" y="360000"/>
            <a:ext cx="8424000" cy="403225"/>
          </a:xfrm>
        </p:spPr>
        <p:txBody>
          <a:bodyPr/>
          <a:lstStyle/>
          <a:p>
            <a:r>
              <a:rPr lang="cs-CZ" dirty="0" smtClean="0"/>
              <a:t>Jednořádkový titulek snímku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CBD5E0B-20C2-41D5-9D91-CBC4B860D9B5}" type="datetime4">
              <a:rPr lang="cs-CZ" smtClean="0"/>
              <a:t>31. října 2019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‹#›</a:t>
            </a:fld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7"/>
          </p:nvPr>
        </p:nvSpPr>
        <p:spPr>
          <a:xfrm>
            <a:off x="360000" y="1620000"/>
            <a:ext cx="8424000" cy="4316412"/>
          </a:xfrm>
        </p:spPr>
        <p:txBody>
          <a:bodyPr/>
          <a:lstStyle>
            <a:lvl1pPr marL="0" indent="0">
              <a:lnSpc>
                <a:spcPts val="2000"/>
              </a:lnSpc>
              <a:buFont typeface="Arial" pitchFamily="34" charset="0"/>
              <a:buNone/>
              <a:defRPr lang="cs-CZ" sz="1600" b="1" kern="2000" baseline="0" dirty="0" smtClean="0">
                <a:solidFill>
                  <a:srgbClr val="002664"/>
                </a:solidFill>
                <a:latin typeface="+mn-lt"/>
                <a:ea typeface="+mn-ea"/>
                <a:cs typeface="+mn-cs"/>
              </a:defRPr>
            </a:lvl1pPr>
            <a:lvl2pPr marL="0" indent="0">
              <a:lnSpc>
                <a:spcPts val="2000"/>
              </a:lnSpc>
              <a:buFont typeface="Arial" pitchFamily="34" charset="0"/>
              <a:buNone/>
              <a:defRPr sz="1600">
                <a:solidFill>
                  <a:srgbClr val="002664"/>
                </a:solidFill>
              </a:defRPr>
            </a:lvl2pPr>
            <a:lvl3pPr marL="0" indent="0">
              <a:lnSpc>
                <a:spcPts val="1600"/>
              </a:lnSpc>
              <a:buFont typeface="Arial" pitchFamily="34" charset="0"/>
              <a:buNone/>
              <a:defRPr sz="1400">
                <a:solidFill>
                  <a:srgbClr val="002664"/>
                </a:solidFill>
              </a:defRPr>
            </a:lvl3pPr>
            <a:lvl4pPr marL="0" indent="0">
              <a:lnSpc>
                <a:spcPts val="1600"/>
              </a:lnSpc>
              <a:buFont typeface="Arial" pitchFamily="34" charset="0"/>
              <a:buNone/>
              <a:defRPr sz="1200">
                <a:solidFill>
                  <a:srgbClr val="002664"/>
                </a:solidFill>
              </a:defRPr>
            </a:lvl4pPr>
            <a:lvl5pPr marL="0" indent="0">
              <a:lnSpc>
                <a:spcPts val="1800"/>
              </a:lnSpc>
              <a:buFont typeface="Arial" pitchFamily="34" charset="0"/>
              <a:buChar char="•"/>
              <a:defRPr lang="cs-CZ" sz="1400" kern="2000" baseline="0" dirty="0" smtClean="0">
                <a:solidFill>
                  <a:srgbClr val="002664"/>
                </a:solidFill>
                <a:latin typeface="+mn-lt"/>
                <a:ea typeface="+mn-ea"/>
                <a:cs typeface="+mn-cs"/>
              </a:defRPr>
            </a:lvl5pPr>
            <a:lvl6pPr marL="1520825" indent="-1257300">
              <a:lnSpc>
                <a:spcPts val="1600"/>
              </a:lnSpc>
              <a:buFont typeface="Arial" pitchFamily="34" charset="0"/>
              <a:buChar char="•"/>
              <a:defRPr sz="1200"/>
            </a:lvl6pPr>
            <a:lvl7pPr marL="1295400" indent="0">
              <a:buNone/>
              <a:defRPr/>
            </a:lvl7pPr>
            <a:lvl8pPr marL="0" indent="0">
              <a:lnSpc>
                <a:spcPts val="1600"/>
              </a:lnSpc>
              <a:spcBef>
                <a:spcPts val="0"/>
              </a:spcBef>
              <a:buNone/>
              <a:tabLst/>
              <a:defRPr sz="1200"/>
            </a:lvl8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6559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 s odráž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360363" y="360000"/>
            <a:ext cx="8424000" cy="365488"/>
          </a:xfrm>
        </p:spPr>
        <p:txBody>
          <a:bodyPr>
            <a:normAutofit/>
          </a:bodyPr>
          <a:lstStyle>
            <a:lvl1pPr>
              <a:lnSpc>
                <a:spcPts val="2400"/>
              </a:lnSpc>
              <a:defRPr sz="1600">
                <a:solidFill>
                  <a:srgbClr val="009FDA"/>
                </a:solidFill>
              </a:defRPr>
            </a:lvl1pPr>
          </a:lstStyle>
          <a:p>
            <a:r>
              <a:rPr lang="cs-CZ" dirty="0" smtClean="0"/>
              <a:t>Jednořádkový titulek snímku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E52BF6-C572-40A0-B410-E2E762A17950}" type="datetime4">
              <a:rPr lang="cs-CZ" smtClean="0"/>
              <a:t>31. října 2019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‹#›</a:t>
            </a:fld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7" hasCustomPrompt="1"/>
          </p:nvPr>
        </p:nvSpPr>
        <p:spPr>
          <a:xfrm>
            <a:off x="360363" y="1620000"/>
            <a:ext cx="8424000" cy="4316412"/>
          </a:xfrm>
        </p:spPr>
        <p:txBody>
          <a:bodyPr/>
          <a:lstStyle>
            <a:lvl1pPr marL="180000" indent="-180000">
              <a:tabLst/>
              <a:defRPr b="0">
                <a:solidFill>
                  <a:srgbClr val="002664"/>
                </a:solidFill>
              </a:defRPr>
            </a:lvl1pPr>
            <a:lvl2pPr marL="432000" indent="-252000">
              <a:buFont typeface="+mj-lt"/>
              <a:buAutoNum type="alphaLcParenR"/>
              <a:defRPr b="0">
                <a:solidFill>
                  <a:srgbClr val="002664"/>
                </a:solidFill>
              </a:defRPr>
            </a:lvl2pPr>
            <a:lvl3pPr marL="612000" indent="-180000">
              <a:buClr>
                <a:schemeClr val="accent3"/>
              </a:buClr>
              <a:buSzPct val="130000"/>
              <a:buFont typeface="Arial" pitchFamily="34" charset="0"/>
              <a:buChar char="•"/>
              <a:defRPr b="0">
                <a:solidFill>
                  <a:srgbClr val="002664"/>
                </a:solidFill>
              </a:defRPr>
            </a:lvl3pPr>
            <a:lvl4pPr marL="792000" indent="-180000">
              <a:buClr>
                <a:schemeClr val="accent1"/>
              </a:buClr>
              <a:buSzPct val="130000"/>
              <a:defRPr b="0">
                <a:solidFill>
                  <a:srgbClr val="002664"/>
                </a:solidFill>
              </a:defRPr>
            </a:lvl4pPr>
            <a:lvl5pPr marL="972000" indent="-180000">
              <a:buClr>
                <a:schemeClr val="tx2"/>
              </a:buClr>
              <a:buSzPct val="130000"/>
              <a:defRPr b="0">
                <a:solidFill>
                  <a:srgbClr val="002664"/>
                </a:solidFill>
              </a:defRPr>
            </a:lvl5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5229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text 13"/>
          <p:cNvSpPr>
            <a:spLocks noGrp="1"/>
          </p:cNvSpPr>
          <p:nvPr>
            <p:ph type="body" sz="quarter" idx="17" hasCustomPrompt="1"/>
          </p:nvPr>
        </p:nvSpPr>
        <p:spPr>
          <a:xfrm>
            <a:off x="360364" y="765175"/>
            <a:ext cx="8424000" cy="431800"/>
          </a:xfrm>
        </p:spPr>
        <p:txBody>
          <a:bodyPr lIns="0" tIns="0" rIns="0" bIns="0"/>
          <a:lstStyle>
            <a:lvl1pPr marL="0" indent="0">
              <a:lnSpc>
                <a:spcPts val="2400"/>
              </a:lnSpc>
              <a:buNone/>
              <a:defRPr>
                <a:solidFill>
                  <a:srgbClr val="009FDA"/>
                </a:solidFill>
              </a:defRPr>
            </a:lvl1pPr>
          </a:lstStyle>
          <a:p>
            <a:pPr lvl="0"/>
            <a:r>
              <a:rPr lang="cs-CZ" dirty="0" smtClean="0"/>
              <a:t>Jednořádkový podtitulek snímku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E8A45CA-08E7-4B73-AE77-5A0B7922EA8C}" type="datetime4">
              <a:rPr lang="cs-CZ" smtClean="0"/>
              <a:t>31. října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‹#›</a:t>
            </a:fld>
            <a:endParaRPr lang="cs-CZ" dirty="0"/>
          </a:p>
        </p:txBody>
      </p:sp>
      <p:sp>
        <p:nvSpPr>
          <p:cNvPr id="13" name="Nadpis 12"/>
          <p:cNvSpPr>
            <a:spLocks noGrp="1"/>
          </p:cNvSpPr>
          <p:nvPr>
            <p:ph type="title" hasCustomPrompt="1"/>
          </p:nvPr>
        </p:nvSpPr>
        <p:spPr>
          <a:xfrm>
            <a:off x="360000" y="360000"/>
            <a:ext cx="8423638" cy="402754"/>
          </a:xfrm>
        </p:spPr>
        <p:txBody>
          <a:bodyPr/>
          <a:lstStyle>
            <a:lvl1pPr>
              <a:defRPr lang="cs-CZ" sz="2400" b="1" i="0" u="none" strike="noStrike" baseline="0" smtClean="0"/>
            </a:lvl1pPr>
          </a:lstStyle>
          <a:p>
            <a:r>
              <a:rPr lang="cs-CZ" sz="2400" b="1" i="0" u="none" strike="noStrike" baseline="0" dirty="0" smtClean="0">
                <a:solidFill>
                  <a:srgbClr val="003B73"/>
                </a:solidFill>
                <a:latin typeface="ArialCE-Bold"/>
              </a:rPr>
              <a:t>Jednořádkový titulek snímku</a:t>
            </a:r>
            <a:endParaRPr lang="cs-CZ" dirty="0"/>
          </a:p>
        </p:txBody>
      </p:sp>
      <p:sp>
        <p:nvSpPr>
          <p:cNvPr id="4" name="Zástupný symbol pro tabulku 3"/>
          <p:cNvSpPr>
            <a:spLocks noGrp="1"/>
          </p:cNvSpPr>
          <p:nvPr>
            <p:ph type="tbl" sz="quarter" idx="21"/>
          </p:nvPr>
        </p:nvSpPr>
        <p:spPr>
          <a:xfrm>
            <a:off x="360363" y="1617663"/>
            <a:ext cx="8423275" cy="3322637"/>
          </a:xfrm>
        </p:spPr>
        <p:txBody>
          <a:bodyPr>
            <a:normAutofit/>
          </a:bodyPr>
          <a:lstStyle>
            <a:lvl1pPr>
              <a:lnSpc>
                <a:spcPts val="1400"/>
              </a:lnSpc>
              <a:defRPr sz="1200"/>
            </a:lvl1pPr>
          </a:lstStyle>
          <a:p>
            <a:r>
              <a:rPr lang="cs-CZ" smtClean="0"/>
              <a:t>Kliknutím na ikonu přidáte tabulku.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7557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s gra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graf 6"/>
          <p:cNvSpPr>
            <a:spLocks noGrp="1"/>
          </p:cNvSpPr>
          <p:nvPr>
            <p:ph type="chart" sz="quarter" idx="13" hasCustomPrompt="1"/>
          </p:nvPr>
        </p:nvSpPr>
        <p:spPr>
          <a:xfrm>
            <a:off x="468313" y="3429000"/>
            <a:ext cx="2519511" cy="237648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cs-CZ" dirty="0" smtClean="0"/>
              <a:t>Kliknutím vložte graf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quarter" idx="14"/>
          </p:nvPr>
        </p:nvSpPr>
        <p:spPr>
          <a:xfrm>
            <a:off x="360363" y="1628775"/>
            <a:ext cx="8428037" cy="1584325"/>
          </a:xfrm>
        </p:spPr>
        <p:txBody>
          <a:bodyPr/>
          <a:lstStyle>
            <a:lvl1pPr marL="180000" indent="-180000">
              <a:lnSpc>
                <a:spcPts val="2600"/>
              </a:lnSpc>
              <a:spcBef>
                <a:spcPts val="0"/>
              </a:spcBef>
              <a:buClr>
                <a:srgbClr val="002664"/>
              </a:buClr>
              <a:buSzPct val="130000"/>
              <a:buFont typeface="Arial" pitchFamily="34" charset="0"/>
              <a:buChar char="•"/>
              <a:defRPr kern="0" baseline="0">
                <a:solidFill>
                  <a:srgbClr val="002664"/>
                </a:solidFill>
              </a:defRPr>
            </a:lvl1pPr>
            <a:lvl2pPr marL="360000" indent="-180000">
              <a:lnSpc>
                <a:spcPts val="2600"/>
              </a:lnSpc>
              <a:spcBef>
                <a:spcPts val="0"/>
              </a:spcBef>
              <a:buClr>
                <a:schemeClr val="tx2"/>
              </a:buClr>
              <a:buSzPct val="130000"/>
              <a:buFont typeface="Arial" pitchFamily="34" charset="0"/>
              <a:buChar char="•"/>
              <a:defRPr baseline="0">
                <a:solidFill>
                  <a:srgbClr val="002664"/>
                </a:solidFill>
              </a:defRPr>
            </a:lvl2pPr>
            <a:lvl3pPr marL="360000" indent="-180000">
              <a:lnSpc>
                <a:spcPts val="2600"/>
              </a:lnSpc>
              <a:spcBef>
                <a:spcPts val="0"/>
              </a:spcBef>
              <a:buClr>
                <a:srgbClr val="009FDA"/>
              </a:buClr>
              <a:buSzPct val="130000"/>
              <a:buFont typeface="Arial" pitchFamily="34" charset="0"/>
              <a:buChar char="•"/>
              <a:defRPr baseline="0"/>
            </a:lvl3pPr>
            <a:lvl4pPr marL="360000" indent="-180000">
              <a:lnSpc>
                <a:spcPts val="2600"/>
              </a:lnSpc>
              <a:spcBef>
                <a:spcPts val="0"/>
              </a:spcBef>
              <a:buClr>
                <a:schemeClr val="accent3"/>
              </a:buClr>
              <a:buSzPct val="130000"/>
              <a:buFont typeface="Arial" pitchFamily="34" charset="0"/>
              <a:buChar char="•"/>
              <a:defRPr baseline="0"/>
            </a:lvl4pPr>
            <a:lvl5pPr marL="787400" indent="0">
              <a:lnSpc>
                <a:spcPts val="2600"/>
              </a:lnSpc>
              <a:buSzPct val="150000"/>
              <a:buFont typeface="Arial" pitchFamily="34" charset="0"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11" name="Zástupný symbol pro graf 6"/>
          <p:cNvSpPr>
            <a:spLocks noGrp="1"/>
          </p:cNvSpPr>
          <p:nvPr>
            <p:ph type="chart" sz="quarter" idx="15" hasCustomPrompt="1"/>
          </p:nvPr>
        </p:nvSpPr>
        <p:spPr>
          <a:xfrm>
            <a:off x="3203848" y="3425180"/>
            <a:ext cx="2519511" cy="237648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cs-CZ" dirty="0" smtClean="0"/>
              <a:t>Kliknutím vložte graf</a:t>
            </a:r>
            <a:endParaRPr lang="cs-CZ" dirty="0"/>
          </a:p>
        </p:txBody>
      </p:sp>
      <p:sp>
        <p:nvSpPr>
          <p:cNvPr id="12" name="Zástupný symbol pro graf 6"/>
          <p:cNvSpPr>
            <a:spLocks noGrp="1"/>
          </p:cNvSpPr>
          <p:nvPr>
            <p:ph type="chart" sz="quarter" idx="16" hasCustomPrompt="1"/>
          </p:nvPr>
        </p:nvSpPr>
        <p:spPr>
          <a:xfrm>
            <a:off x="6252617" y="3399780"/>
            <a:ext cx="2519511" cy="237648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cs-CZ" dirty="0" smtClean="0"/>
              <a:t>Kliknutím vložte graf</a:t>
            </a:r>
            <a:endParaRPr lang="cs-CZ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7" hasCustomPrompt="1"/>
          </p:nvPr>
        </p:nvSpPr>
        <p:spPr>
          <a:xfrm>
            <a:off x="360364" y="765175"/>
            <a:ext cx="8424000" cy="431800"/>
          </a:xfrm>
        </p:spPr>
        <p:txBody>
          <a:bodyPr lIns="0" tIns="0" rIns="0" bIns="0"/>
          <a:lstStyle>
            <a:lvl1pPr marL="0" indent="0">
              <a:lnSpc>
                <a:spcPts val="2400"/>
              </a:lnSpc>
              <a:buNone/>
              <a:defRPr>
                <a:solidFill>
                  <a:srgbClr val="009FDA"/>
                </a:solidFill>
              </a:defRPr>
            </a:lvl1pPr>
          </a:lstStyle>
          <a:p>
            <a:pPr lvl="0"/>
            <a:r>
              <a:rPr lang="cs-CZ" dirty="0" smtClean="0"/>
              <a:t>Jednořádkový podtitulek snímku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5383BCD-FFB2-40EB-BF52-95F00F486797}" type="datetime4">
              <a:rPr lang="cs-CZ" smtClean="0"/>
              <a:t>31. října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‹#›</a:t>
            </a:fld>
            <a:endParaRPr lang="cs-CZ" dirty="0"/>
          </a:p>
        </p:txBody>
      </p:sp>
      <p:sp>
        <p:nvSpPr>
          <p:cNvPr id="13" name="Nadpis 12"/>
          <p:cNvSpPr>
            <a:spLocks noGrp="1"/>
          </p:cNvSpPr>
          <p:nvPr>
            <p:ph type="title" hasCustomPrompt="1"/>
          </p:nvPr>
        </p:nvSpPr>
        <p:spPr>
          <a:xfrm>
            <a:off x="360000" y="360000"/>
            <a:ext cx="8423638" cy="402754"/>
          </a:xfrm>
        </p:spPr>
        <p:txBody>
          <a:bodyPr/>
          <a:lstStyle>
            <a:lvl1pPr>
              <a:defRPr lang="cs-CZ" sz="2400" b="1" i="0" u="none" strike="noStrike" baseline="0" smtClean="0"/>
            </a:lvl1pPr>
          </a:lstStyle>
          <a:p>
            <a:r>
              <a:rPr lang="cs-CZ" sz="2400" b="1" i="0" u="none" strike="noStrike" baseline="0" dirty="0" smtClean="0">
                <a:solidFill>
                  <a:srgbClr val="003B73"/>
                </a:solidFill>
                <a:latin typeface="ArialCE-Bold"/>
              </a:rPr>
              <a:t>Jednořádkový titulek snímku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8379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grafické objek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text 13"/>
          <p:cNvSpPr>
            <a:spLocks noGrp="1"/>
          </p:cNvSpPr>
          <p:nvPr>
            <p:ph type="body" sz="quarter" idx="17" hasCustomPrompt="1"/>
          </p:nvPr>
        </p:nvSpPr>
        <p:spPr>
          <a:xfrm>
            <a:off x="360364" y="765175"/>
            <a:ext cx="8424000" cy="431800"/>
          </a:xfrm>
        </p:spPr>
        <p:txBody>
          <a:bodyPr lIns="0" tIns="0" rIns="0" bIns="0"/>
          <a:lstStyle>
            <a:lvl1pPr marL="0" indent="0">
              <a:lnSpc>
                <a:spcPts val="2400"/>
              </a:lnSpc>
              <a:buNone/>
              <a:defRPr>
                <a:solidFill>
                  <a:srgbClr val="009FDA"/>
                </a:solidFill>
              </a:defRPr>
            </a:lvl1pPr>
          </a:lstStyle>
          <a:p>
            <a:pPr lvl="0"/>
            <a:r>
              <a:rPr lang="cs-CZ" dirty="0" smtClean="0"/>
              <a:t>Jednořádkový podtitulek snímku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F9BCA7D-25FF-4493-BF2E-18153425F931}" type="datetime4">
              <a:rPr lang="cs-CZ" smtClean="0"/>
              <a:t>31. října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‹#›</a:t>
            </a:fld>
            <a:endParaRPr lang="cs-CZ" dirty="0"/>
          </a:p>
        </p:txBody>
      </p:sp>
      <p:sp>
        <p:nvSpPr>
          <p:cNvPr id="13" name="Nadpis 12"/>
          <p:cNvSpPr>
            <a:spLocks noGrp="1"/>
          </p:cNvSpPr>
          <p:nvPr>
            <p:ph type="title" hasCustomPrompt="1"/>
          </p:nvPr>
        </p:nvSpPr>
        <p:spPr>
          <a:xfrm>
            <a:off x="360000" y="360000"/>
            <a:ext cx="8423638" cy="402754"/>
          </a:xfrm>
        </p:spPr>
        <p:txBody>
          <a:bodyPr/>
          <a:lstStyle>
            <a:lvl1pPr>
              <a:defRPr lang="cs-CZ" sz="2400" b="1" i="0" u="none" strike="noStrike" baseline="0" smtClean="0"/>
            </a:lvl1pPr>
          </a:lstStyle>
          <a:p>
            <a:r>
              <a:rPr lang="cs-CZ" sz="2400" b="1" i="0" u="none" strike="noStrike" baseline="0" dirty="0" smtClean="0">
                <a:solidFill>
                  <a:srgbClr val="003B73"/>
                </a:solidFill>
                <a:latin typeface="ArialCE-Bold"/>
              </a:rPr>
              <a:t>Jednořádkový titulek snímku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7805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360363" y="360000"/>
            <a:ext cx="8424000" cy="403225"/>
          </a:xfrm>
        </p:spPr>
        <p:txBody>
          <a:bodyPr/>
          <a:lstStyle/>
          <a:p>
            <a:r>
              <a:rPr lang="cs-CZ" dirty="0" smtClean="0"/>
              <a:t>Jednořádkový titulek snímku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6297F5-A77E-4AC1-842B-5C1238757FE9}" type="datetime4">
              <a:rPr lang="cs-CZ" smtClean="0"/>
              <a:t>31. října 2019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‹#›</a:t>
            </a:fld>
            <a:endParaRPr lang="cs-CZ" dirty="0"/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8"/>
          </p:nvPr>
        </p:nvSpPr>
        <p:spPr>
          <a:xfrm>
            <a:off x="4714875" y="1617662"/>
            <a:ext cx="4068763" cy="33099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9"/>
          </p:nvPr>
        </p:nvSpPr>
        <p:spPr>
          <a:xfrm>
            <a:off x="360363" y="1619999"/>
            <a:ext cx="4068000" cy="33099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20" hasCustomPrompt="1"/>
          </p:nvPr>
        </p:nvSpPr>
        <p:spPr>
          <a:xfrm>
            <a:off x="360363" y="5222875"/>
            <a:ext cx="4068000" cy="648000"/>
          </a:xfrm>
        </p:spPr>
        <p:txBody>
          <a:bodyPr/>
          <a:lstStyle>
            <a:lvl1pPr marL="0" indent="0">
              <a:buFont typeface="Arial" pitchFamily="34" charset="0"/>
              <a:buNone/>
              <a:defRPr b="0"/>
            </a:lvl1pPr>
            <a:lvl2pPr marL="273050" indent="0">
              <a:buNone/>
              <a:defRPr b="0"/>
            </a:lvl2pPr>
            <a:lvl3pPr marL="438150" indent="0">
              <a:buFont typeface="Arial" pitchFamily="34" charset="0"/>
              <a:buNone/>
              <a:defRPr b="0"/>
            </a:lvl3pPr>
            <a:lvl4pPr marL="715963" indent="0">
              <a:buNone/>
              <a:defRPr b="0"/>
            </a:lvl4pPr>
            <a:lvl5pPr marL="787400" indent="0">
              <a:buNone/>
              <a:defRPr b="0"/>
            </a:lvl5pPr>
          </a:lstStyle>
          <a:p>
            <a:pPr lvl="0"/>
            <a:r>
              <a:rPr lang="cs-CZ" dirty="0" smtClean="0"/>
              <a:t>Popis obrázku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21" hasCustomPrompt="1"/>
          </p:nvPr>
        </p:nvSpPr>
        <p:spPr>
          <a:xfrm>
            <a:off x="4714875" y="5222875"/>
            <a:ext cx="4068763" cy="650875"/>
          </a:xfrm>
        </p:spPr>
        <p:txBody>
          <a:bodyPr/>
          <a:lstStyle>
            <a:lvl1pPr marL="0" indent="0">
              <a:buFont typeface="Arial" pitchFamily="34" charset="0"/>
              <a:buNone/>
              <a:defRPr b="0" baseline="0"/>
            </a:lvl1pPr>
            <a:lvl2pPr marL="273050" indent="0">
              <a:buNone/>
              <a:defRPr b="0"/>
            </a:lvl2pPr>
            <a:lvl3pPr marL="438150" indent="0">
              <a:buFont typeface="Arial" pitchFamily="34" charset="0"/>
              <a:buNone/>
              <a:defRPr b="0"/>
            </a:lvl3pPr>
            <a:lvl4pPr marL="715963" indent="0">
              <a:buNone/>
              <a:defRPr b="0"/>
            </a:lvl4pPr>
            <a:lvl5pPr marL="787400" indent="0">
              <a:buNone/>
              <a:defRPr b="0"/>
            </a:lvl5pPr>
          </a:lstStyle>
          <a:p>
            <a:pPr lvl="0"/>
            <a:r>
              <a:rPr lang="cs-CZ" dirty="0" smtClean="0"/>
              <a:t>Popis obrázku</a:t>
            </a:r>
          </a:p>
        </p:txBody>
      </p:sp>
    </p:spTree>
    <p:extLst>
      <p:ext uri="{BB962C8B-B14F-4D97-AF65-F5344CB8AC3E}">
        <p14:creationId xmlns:p14="http://schemas.microsoft.com/office/powerpoint/2010/main" val="828934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k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360363" y="360000"/>
            <a:ext cx="8424000" cy="403225"/>
          </a:xfrm>
        </p:spPr>
        <p:txBody>
          <a:bodyPr/>
          <a:lstStyle/>
          <a:p>
            <a:r>
              <a:rPr lang="cs-CZ" dirty="0" smtClean="0"/>
              <a:t>Jednořádkový titulek snímku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84B3D8-2629-4F0A-B6AE-0F3304AA0227}" type="datetime4">
              <a:rPr lang="cs-CZ" smtClean="0"/>
              <a:t>31. října 2019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‹#›</a:t>
            </a:fld>
            <a:endParaRPr lang="cs-CZ" dirty="0"/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8"/>
          </p:nvPr>
        </p:nvSpPr>
        <p:spPr>
          <a:xfrm>
            <a:off x="4724401" y="1617662"/>
            <a:ext cx="1881600" cy="181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9"/>
          </p:nvPr>
        </p:nvSpPr>
        <p:spPr>
          <a:xfrm>
            <a:off x="360363" y="1617663"/>
            <a:ext cx="4068000" cy="32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5" name="Zástupný symbol pro obrázek 4"/>
          <p:cNvSpPr>
            <a:spLocks noGrp="1"/>
          </p:cNvSpPr>
          <p:nvPr>
            <p:ph type="pic" sz="quarter" idx="22"/>
          </p:nvPr>
        </p:nvSpPr>
        <p:spPr>
          <a:xfrm>
            <a:off x="6902038" y="1617663"/>
            <a:ext cx="1881600" cy="181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4" hasCustomPrompt="1"/>
          </p:nvPr>
        </p:nvSpPr>
        <p:spPr>
          <a:xfrm>
            <a:off x="4724400" y="3743325"/>
            <a:ext cx="4059238" cy="1119188"/>
          </a:xfrm>
        </p:spPr>
        <p:txBody>
          <a:bodyPr/>
          <a:lstStyle>
            <a:lvl1pPr marL="0" indent="0">
              <a:buNone/>
              <a:defRPr b="0" baseline="0"/>
            </a:lvl1pPr>
          </a:lstStyle>
          <a:p>
            <a:pPr lvl="0"/>
            <a:r>
              <a:rPr lang="cs-CZ" dirty="0" smtClean="0"/>
              <a:t>Popis obrázku</a:t>
            </a:r>
          </a:p>
        </p:txBody>
      </p:sp>
    </p:spTree>
    <p:extLst>
      <p:ext uri="{BB962C8B-B14F-4D97-AF65-F5344CB8AC3E}">
        <p14:creationId xmlns:p14="http://schemas.microsoft.com/office/powerpoint/2010/main" val="229629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4762" y="361951"/>
            <a:ext cx="8423638" cy="40275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 smtClean="0"/>
              <a:t>Jednořádkový titulek snímku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60363" y="1806575"/>
            <a:ext cx="8423637" cy="40671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Vložte první úroveň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156176" y="6163632"/>
            <a:ext cx="1791817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lnSpc>
                <a:spcPts val="1500"/>
              </a:lnSpc>
              <a:defRPr sz="1200" baseline="0">
                <a:solidFill>
                  <a:srgbClr val="002664"/>
                </a:solidFill>
              </a:defRPr>
            </a:lvl1pPr>
          </a:lstStyle>
          <a:p>
            <a:fld id="{BAC491DC-F425-465F-A7CE-FEC212F80E5E}" type="datetime4">
              <a:rPr lang="cs-CZ" smtClean="0"/>
              <a:t>31. října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42457" y="6163632"/>
            <a:ext cx="28956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lnSpc>
                <a:spcPts val="1500"/>
              </a:lnSpc>
              <a:defRPr sz="1200" baseline="0">
                <a:solidFill>
                  <a:srgbClr val="002664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378619" y="6163632"/>
            <a:ext cx="1115294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lnSpc>
                <a:spcPts val="1500"/>
              </a:lnSpc>
              <a:defRPr sz="1200" baseline="0">
                <a:solidFill>
                  <a:srgbClr val="002664"/>
                </a:solidFill>
              </a:defRPr>
            </a:lvl1pPr>
          </a:lstStyle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‹#›</a:t>
            </a:fld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360364" y="6048000"/>
            <a:ext cx="8424000" cy="181103"/>
            <a:chOff x="360364" y="6008560"/>
            <a:chExt cx="8424000" cy="181103"/>
          </a:xfrm>
        </p:grpSpPr>
        <p:sp>
          <p:nvSpPr>
            <p:cNvPr id="8" name="Obdélník 7"/>
            <p:cNvSpPr/>
            <p:nvPr userDrawn="1"/>
          </p:nvSpPr>
          <p:spPr>
            <a:xfrm>
              <a:off x="360364" y="6008560"/>
              <a:ext cx="8424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Obdélník 8"/>
            <p:cNvSpPr/>
            <p:nvPr userDrawn="1"/>
          </p:nvSpPr>
          <p:spPr>
            <a:xfrm>
              <a:off x="360364" y="6081663"/>
              <a:ext cx="8424000" cy="1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1" name="Zástupný symbol pro datum 3"/>
          <p:cNvSpPr txBox="1">
            <a:spLocks/>
          </p:cNvSpPr>
          <p:nvPr/>
        </p:nvSpPr>
        <p:spPr>
          <a:xfrm>
            <a:off x="7740352" y="6154840"/>
            <a:ext cx="1043648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6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cs-CZ" b="1" baseline="0" dirty="0" smtClean="0">
                <a:solidFill>
                  <a:srgbClr val="002664"/>
                </a:solidFill>
              </a:rPr>
              <a:t>www.cd.cz</a:t>
            </a:r>
            <a:endParaRPr lang="cs-CZ" b="1" baseline="0" dirty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73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  <p:sldLayoutId id="2147483673" r:id="rId3"/>
    <p:sldLayoutId id="2147483650" r:id="rId4"/>
    <p:sldLayoutId id="2147483674" r:id="rId5"/>
    <p:sldLayoutId id="2147483660" r:id="rId6"/>
    <p:sldLayoutId id="2147483675" r:id="rId7"/>
    <p:sldLayoutId id="2147483676" r:id="rId8"/>
    <p:sldLayoutId id="2147483677" r:id="rId9"/>
    <p:sldLayoutId id="2147483661" r:id="rId10"/>
    <p:sldLayoutId id="2147483655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400" b="1" kern="2800" baseline="0">
          <a:solidFill>
            <a:srgbClr val="002664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ts val="2000"/>
        </a:lnSpc>
        <a:spcBef>
          <a:spcPts val="0"/>
        </a:spcBef>
        <a:buFont typeface="+mj-lt"/>
        <a:buAutoNum type="arabicPeriod"/>
        <a:defRPr sz="1600" b="1" kern="2000" baseline="0">
          <a:solidFill>
            <a:srgbClr val="002664"/>
          </a:solidFill>
          <a:latin typeface="+mn-lt"/>
          <a:ea typeface="+mn-ea"/>
          <a:cs typeface="+mn-cs"/>
        </a:defRPr>
      </a:lvl1pPr>
      <a:lvl2pPr marL="447675" indent="-174625" algn="l" defTabSz="914400" rtl="0" eaLnBrk="1" latinLnBrk="0" hangingPunct="1">
        <a:lnSpc>
          <a:spcPts val="2000"/>
        </a:lnSpc>
        <a:spcBef>
          <a:spcPts val="0"/>
        </a:spcBef>
        <a:buFont typeface="Arial" pitchFamily="34" charset="0"/>
        <a:buChar char="•"/>
        <a:defRPr sz="1600" kern="2000" baseline="0">
          <a:solidFill>
            <a:srgbClr val="002664"/>
          </a:solidFill>
          <a:latin typeface="+mn-lt"/>
          <a:ea typeface="+mn-ea"/>
          <a:cs typeface="+mn-cs"/>
        </a:defRPr>
      </a:lvl2pPr>
      <a:lvl3pPr marL="717550" indent="-279400" algn="l" defTabSz="914400" rtl="0" eaLnBrk="1" latinLnBrk="0" hangingPunct="1">
        <a:lnSpc>
          <a:spcPts val="2000"/>
        </a:lnSpc>
        <a:spcBef>
          <a:spcPts val="0"/>
        </a:spcBef>
        <a:buFont typeface="+mj-lt"/>
        <a:buAutoNum type="alphaLcParenR"/>
        <a:defRPr sz="1600" kern="2000" baseline="0">
          <a:solidFill>
            <a:srgbClr val="002664"/>
          </a:solidFill>
          <a:latin typeface="+mn-lt"/>
          <a:ea typeface="+mn-ea"/>
          <a:cs typeface="+mn-cs"/>
        </a:defRPr>
      </a:lvl3pPr>
      <a:lvl4pPr marL="893763" indent="-177800" algn="l" defTabSz="1168400" rtl="0" eaLnBrk="1" latinLnBrk="0" hangingPunct="1">
        <a:lnSpc>
          <a:spcPts val="2000"/>
        </a:lnSpc>
        <a:spcBef>
          <a:spcPts val="0"/>
        </a:spcBef>
        <a:buFont typeface="Arial" pitchFamily="34" charset="0"/>
        <a:buChar char="•"/>
        <a:defRPr lang="cs-CZ" sz="1600" kern="2000" baseline="0" dirty="0" smtClean="0">
          <a:solidFill>
            <a:srgbClr val="002664"/>
          </a:solidFill>
          <a:latin typeface="+mn-lt"/>
          <a:ea typeface="+mn-ea"/>
          <a:cs typeface="+mn-cs"/>
        </a:defRPr>
      </a:lvl4pPr>
      <a:lvl5pPr marL="1073150" indent="-285750" algn="l" defTabSz="914400" rtl="0" eaLnBrk="1" latinLnBrk="0" hangingPunct="1">
        <a:lnSpc>
          <a:spcPts val="2000"/>
        </a:lnSpc>
        <a:spcBef>
          <a:spcPts val="0"/>
        </a:spcBef>
        <a:buFont typeface="Arial" pitchFamily="34" charset="0"/>
        <a:buChar char="•"/>
        <a:defRPr sz="1600" kern="2000" baseline="0">
          <a:solidFill>
            <a:srgbClr val="002664"/>
          </a:solidFill>
          <a:latin typeface="+mn-lt"/>
          <a:ea typeface="+mn-ea"/>
          <a:cs typeface="+mn-cs"/>
        </a:defRPr>
      </a:lvl5pPr>
      <a:lvl6pPr marL="1117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07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244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76069" y="725488"/>
            <a:ext cx="8423638" cy="40275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 smtClean="0"/>
              <a:t>Jednořádkový titulek snímku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60363" y="1806575"/>
            <a:ext cx="8423637" cy="3566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Vložte první úroveň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156176" y="6163632"/>
            <a:ext cx="1791817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lnSpc>
                <a:spcPts val="1500"/>
              </a:lnSpc>
              <a:defRPr sz="1200" baseline="0">
                <a:solidFill>
                  <a:schemeClr val="bg1"/>
                </a:solidFill>
              </a:defRPr>
            </a:lvl1pPr>
          </a:lstStyle>
          <a:p>
            <a:fld id="{C9DE97C7-3774-4A3C-9F1C-D7134A6235C2}" type="datetime4">
              <a:rPr lang="cs-CZ" smtClean="0"/>
              <a:t>31. října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42457" y="6163632"/>
            <a:ext cx="28956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ctr">
              <a:lnSpc>
                <a:spcPts val="1500"/>
              </a:lnSpc>
              <a:defRPr sz="1200" baseline="0">
                <a:solidFill>
                  <a:schemeClr val="bg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378619" y="6163632"/>
            <a:ext cx="1115294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lnSpc>
                <a:spcPts val="1500"/>
              </a:lnSpc>
              <a:defRPr sz="1200" baseline="0">
                <a:solidFill>
                  <a:schemeClr val="bg1"/>
                </a:solidFill>
              </a:defRPr>
            </a:lvl1pPr>
          </a:lstStyle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‹#›</a:t>
            </a:fld>
            <a:endParaRPr lang="cs-CZ" dirty="0"/>
          </a:p>
        </p:txBody>
      </p:sp>
      <p:sp>
        <p:nvSpPr>
          <p:cNvPr id="11" name="Zástupný symbol pro datum 3"/>
          <p:cNvSpPr txBox="1">
            <a:spLocks/>
          </p:cNvSpPr>
          <p:nvPr/>
        </p:nvSpPr>
        <p:spPr>
          <a:xfrm>
            <a:off x="7740352" y="6154840"/>
            <a:ext cx="1043648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cs-CZ"/>
            </a:defPPr>
            <a:lvl1pPr marL="0" algn="r" defTabSz="914400" rtl="0" eaLnBrk="1" latinLnBrk="0" hangingPunct="1">
              <a:defRPr sz="1200" kern="16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cs-CZ" b="1" baseline="0" dirty="0" smtClean="0">
                <a:solidFill>
                  <a:schemeClr val="bg1"/>
                </a:solidFill>
              </a:rPr>
              <a:t>www.cd.cz</a:t>
            </a:r>
            <a:endParaRPr lang="cs-CZ" b="1" baseline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97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400" b="1" kern="28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ct val="20000"/>
        </a:spcBef>
        <a:buFont typeface="+mj-lt"/>
        <a:buAutoNum type="arabicPeriod"/>
        <a:defRPr sz="1600" b="1" kern="2000" baseline="0">
          <a:solidFill>
            <a:schemeClr val="bg1"/>
          </a:solidFill>
          <a:latin typeface="+mn-lt"/>
          <a:ea typeface="+mn-ea"/>
          <a:cs typeface="+mn-cs"/>
        </a:defRPr>
      </a:lvl1pPr>
      <a:lvl2pPr marL="447675" indent="-174625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2000" baseline="0">
          <a:solidFill>
            <a:schemeClr val="bg1"/>
          </a:solidFill>
          <a:latin typeface="+mn-lt"/>
          <a:ea typeface="+mn-ea"/>
          <a:cs typeface="+mn-cs"/>
        </a:defRPr>
      </a:lvl2pPr>
      <a:lvl3pPr marL="717550" indent="-279400" algn="l" defTabSz="914400" rtl="0" eaLnBrk="1" latinLnBrk="0" hangingPunct="1">
        <a:spcBef>
          <a:spcPct val="20000"/>
        </a:spcBef>
        <a:buFont typeface="+mj-lt"/>
        <a:buAutoNum type="alphaLcParenR"/>
        <a:defRPr sz="1600" kern="2000" baseline="0">
          <a:solidFill>
            <a:schemeClr val="bg1"/>
          </a:solidFill>
          <a:latin typeface="+mn-lt"/>
          <a:ea typeface="+mn-ea"/>
          <a:cs typeface="+mn-cs"/>
        </a:defRPr>
      </a:lvl3pPr>
      <a:lvl4pPr marL="893763" indent="-177800" algn="l" defTabSz="1168400" rtl="0" eaLnBrk="1" latinLnBrk="0" hangingPunct="1">
        <a:spcBef>
          <a:spcPct val="20000"/>
        </a:spcBef>
        <a:buFont typeface="Arial" pitchFamily="34" charset="0"/>
        <a:buChar char="•"/>
        <a:defRPr lang="cs-CZ" sz="1600" kern="2000" baseline="0" dirty="0" smtClean="0">
          <a:solidFill>
            <a:schemeClr val="bg1"/>
          </a:solidFill>
          <a:latin typeface="+mn-lt"/>
          <a:ea typeface="+mn-ea"/>
          <a:cs typeface="+mn-cs"/>
        </a:defRPr>
      </a:lvl4pPr>
      <a:lvl5pPr marL="10731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2000" baseline="0">
          <a:solidFill>
            <a:schemeClr val="bg1"/>
          </a:solidFill>
          <a:latin typeface="+mn-lt"/>
          <a:ea typeface="+mn-ea"/>
          <a:cs typeface="+mn-cs"/>
        </a:defRPr>
      </a:lvl5pPr>
      <a:lvl6pPr marL="1117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4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07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12446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emf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01" y="852056"/>
            <a:ext cx="8406000" cy="5119027"/>
          </a:xfrm>
          <a:prstGeom prst="rect">
            <a:avLst/>
          </a:prstGeom>
          <a:noFill/>
          <a:effectLst>
            <a:glow>
              <a:schemeClr val="accent1"/>
            </a:glow>
            <a:outerShdw blurRad="50800" dist="50800" dir="5400000" algn="ctr" rotWithShape="0">
              <a:srgbClr val="000000">
                <a:alpha val="31000"/>
              </a:srgbClr>
            </a:outerShdw>
          </a:effec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8100" y="4573351"/>
            <a:ext cx="8424000" cy="142800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Moderní brzdová </a:t>
            </a:r>
            <a:r>
              <a:rPr lang="cs-CZ" dirty="0">
                <a:solidFill>
                  <a:schemeClr val="bg1"/>
                </a:solidFill>
              </a:rPr>
              <a:t>zařízení kolejových </a:t>
            </a:r>
            <a:r>
              <a:rPr lang="cs-CZ" dirty="0" smtClean="0">
                <a:solidFill>
                  <a:schemeClr val="bg1"/>
                </a:solidFill>
              </a:rPr>
              <a:t>vozidel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dirty="0" smtClean="0"/>
              <a:t>5. listopadu 2019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272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dirty="0" smtClean="0"/>
              <a:t>Elektropneumatická brzda</a:t>
            </a:r>
            <a:endParaRPr lang="cs-CZ" sz="2400" dirty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cs-CZ" dirty="0"/>
              <a:t>5. listopadu </a:t>
            </a:r>
            <a:r>
              <a:rPr lang="cs-CZ" dirty="0" smtClean="0"/>
              <a:t>2019</a:t>
            </a:r>
            <a:endParaRPr lang="cs-CZ" dirty="0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10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7"/>
          </p:nvPr>
        </p:nvSpPr>
        <p:spPr>
          <a:xfrm>
            <a:off x="349731" y="943934"/>
            <a:ext cx="8424000" cy="4971212"/>
          </a:xfrm>
        </p:spPr>
        <p:txBody>
          <a:bodyPr>
            <a:norm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dirty="0"/>
              <a:t>ovládání pomocí </a:t>
            </a:r>
            <a:r>
              <a:rPr lang="cs-CZ" b="1" dirty="0"/>
              <a:t>elektropneumatických ventilů</a:t>
            </a:r>
            <a:r>
              <a:rPr lang="cs-CZ" dirty="0"/>
              <a:t>	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zlepšuje účinek tlakové brzdy </a:t>
            </a:r>
          </a:p>
          <a:p>
            <a:pPr marL="537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B0F0"/>
                </a:solidFill>
              </a:rPr>
              <a:t>rychlejší </a:t>
            </a:r>
            <a:r>
              <a:rPr lang="cs-CZ" b="1" dirty="0">
                <a:solidFill>
                  <a:srgbClr val="00B0F0"/>
                </a:solidFill>
              </a:rPr>
              <a:t>brzdění = vyšší brzdová váha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dirty="0"/>
              <a:t>přenos povelů </a:t>
            </a:r>
            <a:r>
              <a:rPr lang="cs-CZ" dirty="0" err="1"/>
              <a:t>vícežilovým</a:t>
            </a:r>
            <a:r>
              <a:rPr lang="cs-CZ" dirty="0"/>
              <a:t> </a:t>
            </a:r>
            <a:r>
              <a:rPr lang="cs-CZ" b="1" dirty="0"/>
              <a:t>kabelem</a:t>
            </a:r>
            <a:r>
              <a:rPr lang="cs-CZ" dirty="0"/>
              <a:t> </a:t>
            </a:r>
            <a:endParaRPr lang="cs-CZ" dirty="0" smtClean="0"/>
          </a:p>
          <a:p>
            <a:pPr marL="537750" lvl="1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propojovací </a:t>
            </a:r>
            <a:r>
              <a:rPr lang="cs-CZ" dirty="0"/>
              <a:t>kabel </a:t>
            </a:r>
            <a:r>
              <a:rPr lang="cs-CZ" b="1" dirty="0" err="1"/>
              <a:t>ep</a:t>
            </a:r>
            <a:r>
              <a:rPr lang="cs-CZ" b="1" dirty="0"/>
              <a:t> </a:t>
            </a:r>
            <a:r>
              <a:rPr lang="cs-CZ" b="1" dirty="0" smtClean="0"/>
              <a:t>brzdy</a:t>
            </a:r>
          </a:p>
          <a:p>
            <a:pPr marL="537750" lvl="1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klasický </a:t>
            </a:r>
            <a:r>
              <a:rPr lang="cs-CZ" b="1" dirty="0"/>
              <a:t>UIC </a:t>
            </a:r>
            <a:r>
              <a:rPr lang="cs-CZ" b="1" dirty="0" smtClean="0"/>
              <a:t>kabel</a:t>
            </a:r>
            <a:endParaRPr lang="cs-CZ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407" y="1982381"/>
            <a:ext cx="3480299" cy="261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7060018" y="2264734"/>
            <a:ext cx="1165687" cy="191386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b="1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9" t="7924" r="41334" b="57465"/>
          <a:stretch/>
        </p:blipFill>
        <p:spPr>
          <a:xfrm>
            <a:off x="2807288" y="3732028"/>
            <a:ext cx="2742907" cy="2179244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3257106" y="3636334"/>
            <a:ext cx="1357424" cy="216904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409689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2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1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1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dirty="0"/>
              <a:t>Přímočinná elektropneumatická brzda</a:t>
            </a: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cs-CZ" dirty="0"/>
              <a:t>5. listopadu 2019</a:t>
            </a:r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11</a:t>
            </a:fld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7"/>
          </p:nvPr>
        </p:nvSpPr>
        <p:spPr>
          <a:xfrm>
            <a:off x="392261" y="1067106"/>
            <a:ext cx="8424000" cy="4844595"/>
          </a:xfrm>
        </p:spPr>
        <p:txBody>
          <a:bodyPr/>
          <a:lstStyle/>
          <a:p>
            <a:pPr marL="0" indent="0">
              <a:buNone/>
            </a:pPr>
            <a:r>
              <a:rPr lang="cs-CZ" dirty="0" err="1" smtClean="0"/>
              <a:t>Ep</a:t>
            </a:r>
            <a:r>
              <a:rPr lang="cs-CZ" dirty="0" smtClean="0"/>
              <a:t> - ventily </a:t>
            </a:r>
            <a:r>
              <a:rPr lang="cs-CZ" dirty="0"/>
              <a:t>ovládají přímo </a:t>
            </a:r>
            <a:r>
              <a:rPr lang="cs-CZ" b="1" dirty="0"/>
              <a:t>napuštění a vypouštění vzduchu z brzdových </a:t>
            </a:r>
            <a:r>
              <a:rPr lang="cs-CZ" b="1" dirty="0" smtClean="0"/>
              <a:t>válců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>
                <a:solidFill>
                  <a:srgbClr val="00B050"/>
                </a:solidFill>
              </a:rPr>
              <a:t>Odbrzdění</a:t>
            </a:r>
            <a:r>
              <a:rPr lang="cs-CZ" dirty="0" smtClean="0"/>
              <a:t>						    Z    </a:t>
            </a:r>
            <a:r>
              <a:rPr lang="cs-CZ" dirty="0" smtClean="0">
                <a:solidFill>
                  <a:srgbClr val="FF0000"/>
                </a:solidFill>
              </a:rPr>
              <a:t>Zabrzdění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b="1" dirty="0" smtClean="0"/>
              <a:t>Není </a:t>
            </a:r>
            <a:r>
              <a:rPr lang="cs-CZ" b="1" dirty="0"/>
              <a:t>možná součinnost s klasickou samočinnou brzdou</a:t>
            </a:r>
            <a:r>
              <a:rPr lang="cs-CZ" dirty="0"/>
              <a:t>, druh použité brzdy určuje </a:t>
            </a:r>
            <a:r>
              <a:rPr lang="cs-CZ" dirty="0" smtClean="0"/>
              <a:t>strojvedoucí.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Tlakovzdušná samočinná brzda </a:t>
            </a:r>
            <a:r>
              <a:rPr lang="cs-CZ" dirty="0"/>
              <a:t>pouze pro případ nouze.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153" y="1440085"/>
            <a:ext cx="5746824" cy="33719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3902149" y="3126070"/>
            <a:ext cx="808074" cy="6166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b="1" dirty="0" smtClean="0"/>
          </a:p>
        </p:txBody>
      </p:sp>
      <p:sp>
        <p:nvSpPr>
          <p:cNvPr id="8" name="Obdélník 7"/>
          <p:cNvSpPr/>
          <p:nvPr/>
        </p:nvSpPr>
        <p:spPr>
          <a:xfrm>
            <a:off x="2491563" y="3586814"/>
            <a:ext cx="808074" cy="61668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b="1" dirty="0" smtClean="0"/>
          </a:p>
        </p:txBody>
      </p:sp>
      <p:cxnSp>
        <p:nvCxnSpPr>
          <p:cNvPr id="5" name="Pravoúhlá spojnice 4"/>
          <p:cNvCxnSpPr/>
          <p:nvPr/>
        </p:nvCxnSpPr>
        <p:spPr>
          <a:xfrm rot="10800000" flipV="1">
            <a:off x="4710223" y="2190306"/>
            <a:ext cx="3083444" cy="1244108"/>
          </a:xfrm>
          <a:prstGeom prst="bentConnector3">
            <a:avLst>
              <a:gd name="adj1" fmla="val 345"/>
            </a:avLst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ravoúhlá spojnice 11"/>
          <p:cNvCxnSpPr>
            <a:endCxn id="8" idx="1"/>
          </p:cNvCxnSpPr>
          <p:nvPr/>
        </p:nvCxnSpPr>
        <p:spPr>
          <a:xfrm>
            <a:off x="765544" y="2190305"/>
            <a:ext cx="1726019" cy="1704854"/>
          </a:xfrm>
          <a:prstGeom prst="bentConnector3">
            <a:avLst>
              <a:gd name="adj1" fmla="val -513"/>
            </a:avLst>
          </a:prstGeom>
          <a:ln w="349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Šipka doleva 15"/>
          <p:cNvSpPr/>
          <p:nvPr/>
        </p:nvSpPr>
        <p:spPr>
          <a:xfrm>
            <a:off x="1339703" y="2945414"/>
            <a:ext cx="1451344" cy="30834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b="1" dirty="0" smtClean="0"/>
          </a:p>
        </p:txBody>
      </p:sp>
      <p:sp>
        <p:nvSpPr>
          <p:cNvPr id="18" name="Šipka doleva 17"/>
          <p:cNvSpPr/>
          <p:nvPr/>
        </p:nvSpPr>
        <p:spPr>
          <a:xfrm rot="10800000">
            <a:off x="1430153" y="2945414"/>
            <a:ext cx="1360894" cy="308344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b="1" dirty="0" smtClean="0"/>
          </a:p>
        </p:txBody>
      </p:sp>
      <p:cxnSp>
        <p:nvCxnSpPr>
          <p:cNvPr id="13" name="Pravoúhlá spojnice 12"/>
          <p:cNvCxnSpPr/>
          <p:nvPr/>
        </p:nvCxnSpPr>
        <p:spPr>
          <a:xfrm>
            <a:off x="5227983" y="2554318"/>
            <a:ext cx="700593" cy="699441"/>
          </a:xfrm>
          <a:prstGeom prst="bentConnector3">
            <a:avLst>
              <a:gd name="adj1" fmla="val 99654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ravoúhlá spojnice 16"/>
          <p:cNvCxnSpPr/>
          <p:nvPr/>
        </p:nvCxnSpPr>
        <p:spPr>
          <a:xfrm>
            <a:off x="2826257" y="3100163"/>
            <a:ext cx="680524" cy="486652"/>
          </a:xfrm>
          <a:prstGeom prst="bentConnector3">
            <a:avLst>
              <a:gd name="adj1" fmla="val 99657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ravoúhlá spojnice 18"/>
          <p:cNvCxnSpPr/>
          <p:nvPr/>
        </p:nvCxnSpPr>
        <p:spPr>
          <a:xfrm rot="10800000">
            <a:off x="2791048" y="3097814"/>
            <a:ext cx="1431467" cy="489000"/>
          </a:xfrm>
          <a:prstGeom prst="bentConnector3">
            <a:avLst>
              <a:gd name="adj1" fmla="val 50000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ravoúhlá spojnice 22"/>
          <p:cNvCxnSpPr/>
          <p:nvPr/>
        </p:nvCxnSpPr>
        <p:spPr>
          <a:xfrm rot="10800000" flipV="1">
            <a:off x="2491565" y="3651833"/>
            <a:ext cx="1015217" cy="243326"/>
          </a:xfrm>
          <a:prstGeom prst="bentConnector3">
            <a:avLst>
              <a:gd name="adj1" fmla="val 50000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40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2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20"/>
                            </p:stCondLst>
                            <p:childTnLst>
                              <p:par>
                                <p:cTn id="8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6" grpId="0" animBg="1"/>
      <p:bldP spid="16" grpId="1" animBg="1"/>
      <p:bldP spid="18" grpId="0" animBg="1"/>
      <p:bldP spid="1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dirty="0"/>
              <a:t>Nepřímočinná elektropneumatická brzda</a:t>
            </a: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cs-CZ" dirty="0"/>
              <a:t>5. listopadu 2019</a:t>
            </a:r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12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7"/>
          </p:nvPr>
        </p:nvSpPr>
        <p:spPr>
          <a:xfrm>
            <a:off x="360363" y="922670"/>
            <a:ext cx="8424000" cy="4971212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podporuje a urychluje činnost klasické tlakové </a:t>
            </a:r>
            <a:r>
              <a:rPr lang="cs-CZ" dirty="0" smtClean="0"/>
              <a:t>brzdy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lze </a:t>
            </a:r>
            <a:r>
              <a:rPr lang="cs-CZ" dirty="0" smtClean="0"/>
              <a:t>ovládat </a:t>
            </a:r>
            <a:r>
              <a:rPr lang="cs-CZ" dirty="0"/>
              <a:t>jen </a:t>
            </a:r>
            <a:r>
              <a:rPr lang="cs-CZ" dirty="0" smtClean="0"/>
              <a:t>pneumaticky = </a:t>
            </a:r>
            <a:r>
              <a:rPr lang="cs-CZ" b="1" dirty="0" smtClean="0"/>
              <a:t>zachovány vlastnosti </a:t>
            </a:r>
            <a:r>
              <a:rPr lang="cs-CZ" b="1" dirty="0"/>
              <a:t>tlakové </a:t>
            </a:r>
            <a:r>
              <a:rPr lang="cs-CZ" b="1" dirty="0" smtClean="0"/>
              <a:t>brzdy</a:t>
            </a:r>
            <a:endParaRPr lang="cs-CZ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elektropneumatické ventily ovládané z řídícího stanoviště </a:t>
            </a:r>
            <a:r>
              <a:rPr lang="cs-CZ" dirty="0" smtClean="0"/>
              <a:t>soupravy:</a:t>
            </a:r>
          </a:p>
          <a:p>
            <a:pPr marL="537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EVB </a:t>
            </a:r>
            <a:r>
              <a:rPr lang="cs-CZ" dirty="0"/>
              <a:t>ventil </a:t>
            </a:r>
            <a:r>
              <a:rPr lang="cs-CZ" b="1" dirty="0"/>
              <a:t>vypouští vzduch z hlavního potrubí </a:t>
            </a:r>
            <a:endParaRPr lang="cs-CZ" b="1" dirty="0" smtClean="0"/>
          </a:p>
          <a:p>
            <a:pPr marL="537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EVO </a:t>
            </a:r>
            <a:r>
              <a:rPr lang="cs-CZ" b="1" dirty="0" smtClean="0"/>
              <a:t>doplňuje </a:t>
            </a:r>
            <a:r>
              <a:rPr lang="cs-CZ" b="1" dirty="0"/>
              <a:t>tlak v hlavním potrubí </a:t>
            </a:r>
            <a:endParaRPr lang="cs-CZ" b="1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plnění </a:t>
            </a:r>
            <a:r>
              <a:rPr lang="cs-CZ" dirty="0"/>
              <a:t>a vyprazdňování brzdového válce řídí </a:t>
            </a:r>
            <a:r>
              <a:rPr lang="cs-CZ" b="1" dirty="0"/>
              <a:t>rozváděč tlakové </a:t>
            </a:r>
            <a:r>
              <a:rPr lang="cs-CZ" b="1" dirty="0" smtClean="0"/>
              <a:t>brzdy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>
                <a:solidFill>
                  <a:srgbClr val="00B050"/>
                </a:solidFill>
              </a:rPr>
              <a:t>Odbrzdění</a:t>
            </a:r>
            <a:r>
              <a:rPr lang="cs-CZ" dirty="0" smtClean="0"/>
              <a:t>						                   </a:t>
            </a:r>
            <a:r>
              <a:rPr lang="cs-CZ" dirty="0" smtClean="0">
                <a:solidFill>
                  <a:srgbClr val="FF0000"/>
                </a:solidFill>
              </a:rPr>
              <a:t>Zabrzdění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804"/>
          <a:stretch/>
        </p:blipFill>
        <p:spPr bwMode="auto">
          <a:xfrm>
            <a:off x="1660314" y="3211033"/>
            <a:ext cx="6165249" cy="2789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Pravoúhlá spojnice 6"/>
          <p:cNvCxnSpPr/>
          <p:nvPr/>
        </p:nvCxnSpPr>
        <p:spPr>
          <a:xfrm rot="10800000" flipV="1">
            <a:off x="7208875" y="3753292"/>
            <a:ext cx="1233379" cy="622054"/>
          </a:xfrm>
          <a:prstGeom prst="bentConnector3">
            <a:avLst>
              <a:gd name="adj1" fmla="val -862"/>
            </a:avLst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6326371" y="4096315"/>
            <a:ext cx="882503" cy="6166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b="1" dirty="0" smtClean="0"/>
          </a:p>
        </p:txBody>
      </p:sp>
      <p:sp>
        <p:nvSpPr>
          <p:cNvPr id="11" name="Obdélník 10"/>
          <p:cNvSpPr/>
          <p:nvPr/>
        </p:nvSpPr>
        <p:spPr>
          <a:xfrm>
            <a:off x="5426149" y="4096315"/>
            <a:ext cx="808074" cy="61668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b="1" dirty="0" smtClean="0"/>
          </a:p>
        </p:txBody>
      </p:sp>
      <p:cxnSp>
        <p:nvCxnSpPr>
          <p:cNvPr id="12" name="Pravoúhlá spojnice 11"/>
          <p:cNvCxnSpPr/>
          <p:nvPr/>
        </p:nvCxnSpPr>
        <p:spPr>
          <a:xfrm>
            <a:off x="765544" y="3637293"/>
            <a:ext cx="4660605" cy="767366"/>
          </a:xfrm>
          <a:prstGeom prst="bentConnector3">
            <a:avLst>
              <a:gd name="adj1" fmla="val 38"/>
            </a:avLst>
          </a:prstGeom>
          <a:ln w="349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Šipka doleva 15"/>
          <p:cNvSpPr/>
          <p:nvPr/>
        </p:nvSpPr>
        <p:spPr>
          <a:xfrm>
            <a:off x="1644502" y="4415488"/>
            <a:ext cx="1451344" cy="308344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b="1" dirty="0" smtClean="0"/>
          </a:p>
        </p:txBody>
      </p:sp>
      <p:cxnSp>
        <p:nvCxnSpPr>
          <p:cNvPr id="13" name="Pravoúhlá spojnice 12"/>
          <p:cNvCxnSpPr/>
          <p:nvPr/>
        </p:nvCxnSpPr>
        <p:spPr>
          <a:xfrm>
            <a:off x="5709684" y="3975886"/>
            <a:ext cx="1775637" cy="630100"/>
          </a:xfrm>
          <a:prstGeom prst="bentConnector3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>
            <a:off x="3095847" y="4569660"/>
            <a:ext cx="1316666" cy="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Šipka doleva 22"/>
          <p:cNvSpPr/>
          <p:nvPr/>
        </p:nvSpPr>
        <p:spPr>
          <a:xfrm rot="10800000">
            <a:off x="1812925" y="4410172"/>
            <a:ext cx="1360894" cy="308344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b="1" dirty="0" smtClean="0"/>
          </a:p>
        </p:txBody>
      </p:sp>
      <p:cxnSp>
        <p:nvCxnSpPr>
          <p:cNvPr id="24" name="Pravoúhlá spojnice 23"/>
          <p:cNvCxnSpPr/>
          <p:nvPr/>
        </p:nvCxnSpPr>
        <p:spPr>
          <a:xfrm>
            <a:off x="3949997" y="3508744"/>
            <a:ext cx="925032" cy="782192"/>
          </a:xfrm>
          <a:prstGeom prst="bentConnector3">
            <a:avLst>
              <a:gd name="adj1" fmla="val 99425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ravoúhlá spojnice 34"/>
          <p:cNvCxnSpPr/>
          <p:nvPr/>
        </p:nvCxnSpPr>
        <p:spPr>
          <a:xfrm rot="16200000" flipH="1">
            <a:off x="3044108" y="4799495"/>
            <a:ext cx="782192" cy="380996"/>
          </a:xfrm>
          <a:prstGeom prst="bentConnector3">
            <a:avLst>
              <a:gd name="adj1" fmla="val -4373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ravoúhlá spojnice 37"/>
          <p:cNvCxnSpPr/>
          <p:nvPr/>
        </p:nvCxnSpPr>
        <p:spPr>
          <a:xfrm flipV="1">
            <a:off x="5146161" y="4020976"/>
            <a:ext cx="850878" cy="585013"/>
          </a:xfrm>
          <a:prstGeom prst="bentConnector3">
            <a:avLst>
              <a:gd name="adj1" fmla="val 99546"/>
            </a:avLst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bdélník 46"/>
          <p:cNvSpPr/>
          <p:nvPr/>
        </p:nvSpPr>
        <p:spPr>
          <a:xfrm>
            <a:off x="3530011" y="4261315"/>
            <a:ext cx="515216" cy="6166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355520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5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75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10"/>
                            </p:stCondLst>
                            <p:childTnLst>
                              <p:par>
                                <p:cTn id="1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6" grpId="0" animBg="1"/>
      <p:bldP spid="16" grpId="1" animBg="1"/>
      <p:bldP spid="23" grpId="0" animBg="1"/>
      <p:bldP spid="23" grpId="1" animBg="1"/>
      <p:bldP spid="47" grpId="0" animBg="1"/>
      <p:bldP spid="47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dirty="0" smtClean="0"/>
              <a:t>Přemostění </a:t>
            </a:r>
            <a:r>
              <a:rPr lang="cs-CZ" sz="2400" dirty="0"/>
              <a:t>záchranné brzdy</a:t>
            </a: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F2E6461-DB0A-41F3-8350-6F1E37A1C404}" type="datetime4">
              <a:rPr lang="cs-CZ" smtClean="0"/>
              <a:t>31. října 2019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13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7"/>
          </p:nvPr>
        </p:nvSpPr>
        <p:spPr>
          <a:xfrm>
            <a:off x="339097" y="933302"/>
            <a:ext cx="8424000" cy="4971212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umožňuje </a:t>
            </a:r>
            <a:r>
              <a:rPr lang="cs-CZ" dirty="0"/>
              <a:t>zajistit zastavení </a:t>
            </a:r>
            <a:r>
              <a:rPr lang="cs-CZ" dirty="0" smtClean="0"/>
              <a:t>vlaku</a:t>
            </a:r>
          </a:p>
          <a:p>
            <a:pPr marL="537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mimo </a:t>
            </a:r>
            <a:r>
              <a:rPr lang="cs-CZ" dirty="0"/>
              <a:t>místo potenciálně </a:t>
            </a:r>
            <a:r>
              <a:rPr lang="cs-CZ" dirty="0" smtClean="0"/>
              <a:t>nebezpečné</a:t>
            </a:r>
          </a:p>
          <a:p>
            <a:pPr marL="537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obtížně </a:t>
            </a:r>
            <a:r>
              <a:rPr lang="cs-CZ" dirty="0"/>
              <a:t>přístupné </a:t>
            </a:r>
            <a:r>
              <a:rPr lang="cs-CZ" dirty="0" smtClean="0"/>
              <a:t>záchranným složkám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/>
              <a:t>propojeno příslušné </a:t>
            </a:r>
            <a:r>
              <a:rPr lang="cs-CZ" dirty="0" smtClean="0"/>
              <a:t>vedení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funkce</a:t>
            </a:r>
            <a:endParaRPr lang="cs-CZ" dirty="0" smtClean="0"/>
          </a:p>
          <a:p>
            <a:pPr marL="537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aktivace </a:t>
            </a:r>
            <a:r>
              <a:rPr lang="cs-CZ" dirty="0"/>
              <a:t>záchranné </a:t>
            </a:r>
            <a:r>
              <a:rPr lang="cs-CZ" dirty="0" smtClean="0"/>
              <a:t>brzdy (1)</a:t>
            </a:r>
          </a:p>
          <a:p>
            <a:pPr marL="537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vizuální i </a:t>
            </a:r>
            <a:r>
              <a:rPr lang="cs-CZ" dirty="0"/>
              <a:t>akustická signalizace u </a:t>
            </a:r>
            <a:r>
              <a:rPr lang="cs-CZ" dirty="0" smtClean="0"/>
              <a:t>madla (2)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signalizováno strojvedoucímu</a:t>
            </a:r>
          </a:p>
          <a:p>
            <a:pPr marL="537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na </a:t>
            </a:r>
            <a:r>
              <a:rPr lang="cs-CZ" dirty="0"/>
              <a:t>displeji </a:t>
            </a:r>
            <a:r>
              <a:rPr lang="cs-CZ" dirty="0" smtClean="0"/>
              <a:t>pultu</a:t>
            </a:r>
          </a:p>
          <a:p>
            <a:pPr marL="537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zvukovou signalizací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strojvedoucí</a:t>
            </a:r>
            <a:endParaRPr lang="cs-CZ" dirty="0" smtClean="0"/>
          </a:p>
          <a:p>
            <a:pPr marL="537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stiskne tlačítko </a:t>
            </a:r>
            <a:r>
              <a:rPr lang="cs-CZ" dirty="0"/>
              <a:t>na </a:t>
            </a:r>
            <a:r>
              <a:rPr lang="cs-CZ" dirty="0" smtClean="0"/>
              <a:t>pultu</a:t>
            </a:r>
          </a:p>
          <a:p>
            <a:pPr marL="537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zastaví </a:t>
            </a:r>
            <a:r>
              <a:rPr lang="cs-CZ" dirty="0" smtClean="0"/>
              <a:t>na vhodném místě</a:t>
            </a:r>
          </a:p>
        </p:txBody>
      </p:sp>
      <p:pic>
        <p:nvPicPr>
          <p:cNvPr id="8" name="Obrázek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630" y="3805541"/>
            <a:ext cx="5327650" cy="2075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173" y="1171244"/>
            <a:ext cx="3742661" cy="223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455" y="4246932"/>
            <a:ext cx="3810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85" y="4246932"/>
            <a:ext cx="161924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31" y="4246932"/>
            <a:ext cx="427309" cy="404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Obrázek 12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455" y="4246932"/>
            <a:ext cx="413385" cy="404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223" y="2125035"/>
            <a:ext cx="161924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5608958" y="2871629"/>
            <a:ext cx="469573" cy="85273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b="1" dirty="0" smtClean="0"/>
          </a:p>
        </p:txBody>
      </p:sp>
      <p:cxnSp>
        <p:nvCxnSpPr>
          <p:cNvPr id="6" name="Přímá spojnice se šipkou 5"/>
          <p:cNvCxnSpPr/>
          <p:nvPr/>
        </p:nvCxnSpPr>
        <p:spPr>
          <a:xfrm flipV="1">
            <a:off x="3110948" y="4404095"/>
            <a:ext cx="2085937" cy="754314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Šipka dolů 16"/>
          <p:cNvSpPr/>
          <p:nvPr/>
        </p:nvSpPr>
        <p:spPr>
          <a:xfrm>
            <a:off x="6741504" y="4860186"/>
            <a:ext cx="272750" cy="695787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b="1" dirty="0" smtClean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85" y="4246932"/>
            <a:ext cx="161924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531" y="2125035"/>
            <a:ext cx="161924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6" presetClass="entr" presetSubtype="32" repeatCount="indefinite" fill="hold" nodeType="after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75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repeatCount="indefinite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25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250"/>
                            </p:stCondLst>
                            <p:childTnLst>
                              <p:par>
                                <p:cTn id="8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Dotazy ?</a:t>
            </a:r>
            <a:endParaRPr lang="cs-CZ" dirty="0"/>
          </a:p>
        </p:txBody>
      </p:sp>
      <p:sp>
        <p:nvSpPr>
          <p:cNvPr id="1035" name="Zástupný symbol pro datum 103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48B6B02-2BD0-47DA-B12F-1B484399EE78}" type="datetime4">
              <a:rPr lang="cs-CZ" smtClean="0"/>
              <a:t>31. října 2019</a:t>
            </a:fld>
            <a:endParaRPr lang="cs-CZ"/>
          </a:p>
        </p:txBody>
      </p:sp>
      <p:sp>
        <p:nvSpPr>
          <p:cNvPr id="1036" name="Zástupný symbol pro číslo snímku 103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14</a:t>
            </a:fld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5" y="2087563"/>
            <a:ext cx="1706563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88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Ing. Patrik Lodr, MPA</a:t>
            </a:r>
          </a:p>
          <a:p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/>
              <a:t>Systémový specialista</a:t>
            </a:r>
          </a:p>
          <a:p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GŘ ČD Odbor </a:t>
            </a:r>
            <a:r>
              <a:rPr lang="cs-CZ" dirty="0" smtClean="0"/>
              <a:t>provozu osobní dopravy</a:t>
            </a:r>
            <a:endParaRPr lang="cs-CZ" dirty="0"/>
          </a:p>
          <a:p>
            <a:endParaRPr lang="cs-CZ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/>
              <a:t>Oddělení </a:t>
            </a:r>
            <a:r>
              <a:rPr lang="cs-CZ" dirty="0" smtClean="0"/>
              <a:t>provozu a přípravy JŘ</a:t>
            </a:r>
            <a:endParaRPr lang="cs-CZ" dirty="0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6F45-C485-41A4-90D1-87CBBF46FACE}" type="datetime4">
              <a:rPr lang="cs-CZ" smtClean="0"/>
              <a:t>31. října 2019</a:t>
            </a:fld>
            <a:endParaRPr lang="cs-CZ"/>
          </a:p>
        </p:txBody>
      </p:sp>
      <p:sp>
        <p:nvSpPr>
          <p:cNvPr id="32" name="Zástupný symbol pro číslo snímku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125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dirty="0"/>
              <a:t>Požadavky na brzdovou výstroj </a:t>
            </a:r>
            <a:r>
              <a:rPr lang="cs-CZ" sz="2400" dirty="0" smtClean="0"/>
              <a:t>vozidel </a:t>
            </a:r>
            <a:endParaRPr lang="cs-CZ" sz="2400" dirty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cs-CZ" dirty="0" smtClean="0"/>
              <a:t>5. listopadu 2019</a:t>
            </a:r>
            <a:endParaRPr lang="cs-CZ" dirty="0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2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7"/>
          </p:nvPr>
        </p:nvSpPr>
        <p:spPr>
          <a:xfrm>
            <a:off x="309563" y="952500"/>
            <a:ext cx="8424000" cy="497121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b="1" dirty="0" smtClean="0"/>
              <a:t>Bezpečné </a:t>
            </a:r>
            <a:r>
              <a:rPr lang="cs-CZ" b="1" dirty="0"/>
              <a:t>zastavení vlaku </a:t>
            </a:r>
            <a:r>
              <a:rPr lang="cs-CZ" b="1" dirty="0" smtClean="0"/>
              <a:t>na </a:t>
            </a:r>
            <a:r>
              <a:rPr lang="cs-CZ" b="1" u="sng" dirty="0" smtClean="0"/>
              <a:t>zábrzdnou vzdálenost</a:t>
            </a:r>
            <a:r>
              <a:rPr lang="cs-CZ" dirty="0"/>
              <a:t>:</a:t>
            </a:r>
            <a:endParaRPr lang="cs-CZ" dirty="0" smtClean="0"/>
          </a:p>
          <a:p>
            <a:pPr marL="0" indent="0">
              <a:lnSpc>
                <a:spcPct val="150000"/>
              </a:lnSpc>
              <a:buNone/>
            </a:pPr>
            <a:endParaRPr lang="cs-CZ" dirty="0"/>
          </a:p>
          <a:p>
            <a:pPr marL="0" indent="0">
              <a:lnSpc>
                <a:spcPct val="150000"/>
              </a:lnSpc>
              <a:buNone/>
            </a:pPr>
            <a:endParaRPr lang="cs-CZ" dirty="0" smtClean="0"/>
          </a:p>
          <a:p>
            <a:pPr marL="0" indent="0">
              <a:lnSpc>
                <a:spcPct val="150000"/>
              </a:lnSpc>
              <a:buNone/>
            </a:pPr>
            <a:endParaRPr lang="cs-CZ" dirty="0"/>
          </a:p>
          <a:p>
            <a:pPr marL="0" indent="0">
              <a:lnSpc>
                <a:spcPct val="150000"/>
              </a:lnSpc>
              <a:buNone/>
            </a:pPr>
            <a:endParaRPr lang="cs-CZ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cs-CZ" b="1" dirty="0" smtClean="0"/>
              <a:t>Vozidla ve vlaku brzděna:</a:t>
            </a:r>
          </a:p>
          <a:p>
            <a:pPr marL="537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průběžnou (samočinnou) brzdou – špalíková nebo kotoučová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b="1" dirty="0" smtClean="0"/>
              <a:t>Pro </a:t>
            </a:r>
            <a:r>
              <a:rPr lang="cs-CZ" b="1" dirty="0"/>
              <a:t>rychlost vyšší než 160 km/h </a:t>
            </a:r>
            <a:r>
              <a:rPr lang="cs-CZ" b="1" dirty="0" smtClean="0"/>
              <a:t>dále:</a:t>
            </a:r>
          </a:p>
          <a:p>
            <a:pPr marL="537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elektropneumatická </a:t>
            </a:r>
            <a:r>
              <a:rPr lang="cs-CZ" dirty="0" smtClean="0"/>
              <a:t>brzda</a:t>
            </a:r>
            <a:endParaRPr lang="cs-CZ" dirty="0" smtClean="0"/>
          </a:p>
          <a:p>
            <a:pPr marL="537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magnetická </a:t>
            </a:r>
            <a:r>
              <a:rPr lang="cs-CZ" dirty="0"/>
              <a:t>kolejnicová </a:t>
            </a:r>
            <a:r>
              <a:rPr lang="cs-CZ" dirty="0" smtClean="0"/>
              <a:t>brzda</a:t>
            </a:r>
            <a:endParaRPr lang="cs-CZ" dirty="0" smtClean="0"/>
          </a:p>
          <a:p>
            <a:pPr marL="537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bezpečnostní </a:t>
            </a:r>
            <a:r>
              <a:rPr lang="cs-CZ" dirty="0"/>
              <a:t>systém pro neutralizaci účinku záchranné </a:t>
            </a:r>
            <a:r>
              <a:rPr lang="cs-CZ" dirty="0" smtClean="0"/>
              <a:t>brzdy</a:t>
            </a:r>
            <a:endParaRPr lang="cs-C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31" y="1371600"/>
            <a:ext cx="5597323" cy="119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E:\ZZ V\obrázky\Mg brzda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6246"/>
          <a:stretch/>
        </p:blipFill>
        <p:spPr bwMode="auto">
          <a:xfrm>
            <a:off x="3100391" y="4999898"/>
            <a:ext cx="2406991" cy="96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03" y="5141572"/>
            <a:ext cx="2097087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382" y="5266887"/>
            <a:ext cx="794054" cy="61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604" y="5196117"/>
            <a:ext cx="752350" cy="75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54" y="5278378"/>
            <a:ext cx="966082" cy="58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96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dirty="0" smtClean="0"/>
              <a:t>Brzda s litinovými špalíky</a:t>
            </a:r>
            <a:endParaRPr lang="cs-CZ" sz="2400" dirty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cs-CZ" dirty="0" smtClean="0"/>
              <a:t>5. listopadu 2019</a:t>
            </a:r>
            <a:endParaRPr lang="cs-CZ" dirty="0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3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7"/>
          </p:nvPr>
        </p:nvSpPr>
        <p:spPr>
          <a:xfrm>
            <a:off x="360363" y="965200"/>
            <a:ext cx="8424000" cy="4971212"/>
          </a:xfrm>
        </p:spPr>
        <p:txBody>
          <a:bodyPr>
            <a:noAutofit/>
          </a:bodyPr>
          <a:lstStyle/>
          <a:p>
            <a:pPr marL="252000" lvl="1" indent="0">
              <a:lnSpc>
                <a:spcPct val="170000"/>
              </a:lnSpc>
              <a:buNone/>
            </a:pPr>
            <a:r>
              <a:rPr lang="cs-CZ" dirty="0" smtClean="0"/>
              <a:t>Omezení maximální rychlostí:</a:t>
            </a:r>
            <a:endParaRPr lang="cs-CZ" dirty="0"/>
          </a:p>
          <a:p>
            <a:pPr marL="537750" lvl="1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b="1" dirty="0" err="1" smtClean="0"/>
              <a:t>max</a:t>
            </a:r>
            <a:r>
              <a:rPr lang="cs-CZ" b="1" dirty="0" smtClean="0"/>
              <a:t> </a:t>
            </a:r>
            <a:r>
              <a:rPr lang="cs-CZ" b="1" dirty="0" smtClean="0"/>
              <a:t>140 km/h</a:t>
            </a:r>
            <a:endParaRPr lang="cs-CZ" dirty="0" smtClean="0"/>
          </a:p>
          <a:p>
            <a:pPr marL="252000" lvl="1" indent="0">
              <a:lnSpc>
                <a:spcPct val="170000"/>
              </a:lnSpc>
              <a:buNone/>
            </a:pPr>
            <a:endParaRPr lang="cs-CZ" dirty="0" smtClean="0"/>
          </a:p>
          <a:p>
            <a:pPr marL="252000" lvl="1" indent="0">
              <a:lnSpc>
                <a:spcPct val="170000"/>
              </a:lnSpc>
              <a:buNone/>
            </a:pPr>
            <a:r>
              <a:rPr lang="cs-CZ" dirty="0" smtClean="0"/>
              <a:t>Nevýhody:</a:t>
            </a:r>
            <a:endParaRPr lang="cs-CZ" dirty="0"/>
          </a:p>
          <a:p>
            <a:pPr marL="537750" lvl="1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nižší </a:t>
            </a:r>
            <a:r>
              <a:rPr lang="cs-CZ" b="1" dirty="0"/>
              <a:t>brzdné </a:t>
            </a:r>
            <a:r>
              <a:rPr lang="cs-CZ" b="1" dirty="0" smtClean="0"/>
              <a:t>výkony</a:t>
            </a:r>
          </a:p>
          <a:p>
            <a:pPr marL="537750" lvl="1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vysoké </a:t>
            </a:r>
            <a:r>
              <a:rPr lang="cs-CZ" b="1" dirty="0"/>
              <a:t>tepelné zatížení</a:t>
            </a:r>
          </a:p>
          <a:p>
            <a:pPr marL="537750" lvl="1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hlučnost</a:t>
            </a:r>
            <a:endParaRPr lang="cs-CZ" b="1" dirty="0" smtClean="0"/>
          </a:p>
          <a:p>
            <a:pPr marL="537750" lvl="1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vysoká </a:t>
            </a:r>
            <a:r>
              <a:rPr lang="cs-CZ" b="1" dirty="0" smtClean="0"/>
              <a:t>hmotnost a složitost</a:t>
            </a:r>
          </a:p>
          <a:p>
            <a:pPr marL="537750" lvl="1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nárůst </a:t>
            </a:r>
            <a:r>
              <a:rPr lang="cs-CZ" b="1" dirty="0" smtClean="0"/>
              <a:t>součinitele tření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64" y="978306"/>
            <a:ext cx="2524125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78" y="4681593"/>
            <a:ext cx="5358810" cy="1235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132" y="2906600"/>
            <a:ext cx="4244557" cy="238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601" y="1292684"/>
            <a:ext cx="23145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ál 10"/>
          <p:cNvSpPr/>
          <p:nvPr/>
        </p:nvSpPr>
        <p:spPr>
          <a:xfrm>
            <a:off x="4417828" y="3232296"/>
            <a:ext cx="606055" cy="55289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b="1" dirty="0" smtClean="0"/>
          </a:p>
        </p:txBody>
      </p:sp>
      <p:cxnSp>
        <p:nvCxnSpPr>
          <p:cNvPr id="6" name="Přímá spojnice se šipkou 5"/>
          <p:cNvCxnSpPr/>
          <p:nvPr/>
        </p:nvCxnSpPr>
        <p:spPr>
          <a:xfrm flipV="1">
            <a:off x="3285460" y="3689498"/>
            <a:ext cx="1222745" cy="808075"/>
          </a:xfrm>
          <a:prstGeom prst="straightConnector1">
            <a:avLst/>
          </a:prstGeom>
          <a:ln w="349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95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dirty="0"/>
              <a:t>Brzdy s kompozitními špalíky</a:t>
            </a: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cs-CZ" dirty="0"/>
              <a:t>5. listopadu 2019</a:t>
            </a:r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4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7"/>
          </p:nvPr>
        </p:nvSpPr>
        <p:spPr>
          <a:xfrm>
            <a:off x="360363" y="965200"/>
            <a:ext cx="8424000" cy="4971212"/>
          </a:xfrm>
        </p:spPr>
        <p:txBody>
          <a:bodyPr>
            <a:noAutofit/>
          </a:bodyPr>
          <a:lstStyle/>
          <a:p>
            <a:pPr marL="5377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dirty="0"/>
              <a:t>Výhody</a:t>
            </a:r>
          </a:p>
          <a:p>
            <a:pPr marL="717750" lvl="2" indent="-285750">
              <a:lnSpc>
                <a:spcPct val="200000"/>
              </a:lnSpc>
            </a:pPr>
            <a:r>
              <a:rPr lang="cs-CZ" b="1" dirty="0"/>
              <a:t>stálý součinitel tření v závislosti na rychlosti</a:t>
            </a:r>
          </a:p>
          <a:p>
            <a:pPr marL="717750" lvl="2" indent="-285750">
              <a:lnSpc>
                <a:spcPct val="200000"/>
              </a:lnSpc>
            </a:pPr>
            <a:r>
              <a:rPr lang="cs-CZ" b="1" dirty="0"/>
              <a:t>nižší hladina </a:t>
            </a:r>
            <a:r>
              <a:rPr lang="cs-CZ" b="1" dirty="0" smtClean="0"/>
              <a:t>hluku</a:t>
            </a:r>
          </a:p>
          <a:p>
            <a:pPr marL="717750" lvl="2" indent="-285750">
              <a:lnSpc>
                <a:spcPct val="200000"/>
              </a:lnSpc>
            </a:pPr>
            <a:endParaRPr lang="cs-CZ" dirty="0"/>
          </a:p>
          <a:p>
            <a:pPr marL="5377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Nevýhody</a:t>
            </a:r>
          </a:p>
          <a:p>
            <a:pPr marL="717750" lvl="2" indent="-285750">
              <a:lnSpc>
                <a:spcPct val="200000"/>
              </a:lnSpc>
            </a:pPr>
            <a:r>
              <a:rPr lang="cs-CZ" b="1" dirty="0" smtClean="0"/>
              <a:t>nižší </a:t>
            </a:r>
            <a:r>
              <a:rPr lang="cs-CZ" b="1" dirty="0"/>
              <a:t>odvod </a:t>
            </a:r>
            <a:r>
              <a:rPr lang="cs-CZ" b="1" dirty="0" smtClean="0"/>
              <a:t>tepla</a:t>
            </a:r>
          </a:p>
          <a:p>
            <a:pPr marL="717750" lvl="2" indent="-285750">
              <a:lnSpc>
                <a:spcPct val="200000"/>
              </a:lnSpc>
            </a:pPr>
            <a:r>
              <a:rPr lang="cs-CZ" b="1" dirty="0" smtClean="0"/>
              <a:t>vyhlazování </a:t>
            </a:r>
            <a:r>
              <a:rPr lang="cs-CZ" b="1" dirty="0"/>
              <a:t>jízdní plochy kol</a:t>
            </a:r>
            <a:r>
              <a:rPr lang="cs-CZ" dirty="0"/>
              <a:t> </a:t>
            </a:r>
            <a:endParaRPr lang="cs-CZ" dirty="0" smtClean="0"/>
          </a:p>
          <a:p>
            <a:pPr marL="717750" lvl="2" indent="-285750">
              <a:lnSpc>
                <a:spcPct val="200000"/>
              </a:lnSpc>
            </a:pPr>
            <a:r>
              <a:rPr lang="cs-CZ" b="1" dirty="0" smtClean="0"/>
              <a:t>delší brzdná dráha </a:t>
            </a:r>
            <a:r>
              <a:rPr lang="cs-CZ" dirty="0"/>
              <a:t>v zimních podmínkách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" r="4594" b="11888"/>
          <a:stretch/>
        </p:blipFill>
        <p:spPr>
          <a:xfrm>
            <a:off x="5962481" y="727228"/>
            <a:ext cx="2808000" cy="144194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082" y="2238237"/>
            <a:ext cx="2808000" cy="374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0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dirty="0" smtClean="0"/>
              <a:t>Kotoučové </a:t>
            </a:r>
            <a:r>
              <a:rPr lang="cs-CZ" sz="2400" dirty="0"/>
              <a:t>brzdy </a:t>
            </a: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cs-CZ" dirty="0"/>
              <a:t>5. listopadu </a:t>
            </a:r>
            <a:r>
              <a:rPr lang="cs-CZ" dirty="0" smtClean="0"/>
              <a:t>2019</a:t>
            </a:r>
            <a:endParaRPr lang="cs-CZ" dirty="0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5</a:t>
            </a:fld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7"/>
          </p:nvPr>
        </p:nvSpPr>
        <p:spPr>
          <a:xfrm>
            <a:off x="360363" y="1137684"/>
            <a:ext cx="8424000" cy="47987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Výhody </a:t>
            </a:r>
          </a:p>
          <a:p>
            <a:pPr marL="5377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vysoký </a:t>
            </a:r>
            <a:r>
              <a:rPr lang="cs-CZ" b="1" dirty="0"/>
              <a:t>výkon</a:t>
            </a:r>
            <a:r>
              <a:rPr lang="cs-CZ" dirty="0"/>
              <a:t> brzdy nezávislý na rychlosti</a:t>
            </a:r>
          </a:p>
          <a:p>
            <a:pPr marL="5377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stálý součinitel tření </a:t>
            </a:r>
            <a:r>
              <a:rPr lang="cs-CZ" dirty="0"/>
              <a:t>v závislosti na rychlosti</a:t>
            </a:r>
          </a:p>
          <a:p>
            <a:pPr marL="5377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nižší hladina hluku </a:t>
            </a:r>
            <a:r>
              <a:rPr lang="cs-CZ" dirty="0"/>
              <a:t>při brzdění</a:t>
            </a:r>
          </a:p>
          <a:p>
            <a:pPr marL="5377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nezatěžuje tepelně dvojkolí</a:t>
            </a:r>
          </a:p>
          <a:p>
            <a:pPr marL="5377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b="1" dirty="0"/>
              <a:t>jednodušší</a:t>
            </a:r>
            <a:r>
              <a:rPr lang="cs-CZ" dirty="0"/>
              <a:t> a hmotnostně přijatelnější </a:t>
            </a:r>
            <a:r>
              <a:rPr lang="cs-CZ" b="1" dirty="0"/>
              <a:t>konstrukce</a:t>
            </a:r>
            <a:r>
              <a:rPr lang="cs-CZ" dirty="0"/>
              <a:t> </a:t>
            </a:r>
            <a:endParaRPr lang="cs-CZ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Nevýhody</a:t>
            </a:r>
          </a:p>
          <a:p>
            <a:pPr marL="5377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zvýšení </a:t>
            </a:r>
            <a:r>
              <a:rPr lang="cs-CZ" b="1" dirty="0"/>
              <a:t>nevypružené hmotnosti </a:t>
            </a:r>
            <a:r>
              <a:rPr lang="cs-CZ" dirty="0"/>
              <a:t>na </a:t>
            </a:r>
            <a:r>
              <a:rPr lang="cs-CZ" dirty="0" smtClean="0"/>
              <a:t>dvojkolí </a:t>
            </a:r>
            <a:endParaRPr lang="cs-CZ" dirty="0" smtClean="0"/>
          </a:p>
          <a:p>
            <a:pPr marL="5377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možnost </a:t>
            </a:r>
            <a:r>
              <a:rPr lang="cs-CZ" b="1" dirty="0"/>
              <a:t>prodloužení brzdné dráhy </a:t>
            </a:r>
            <a:r>
              <a:rPr lang="cs-CZ" dirty="0"/>
              <a:t>v zimních </a:t>
            </a:r>
            <a:r>
              <a:rPr lang="cs-CZ" dirty="0" smtClean="0"/>
              <a:t>podmínkách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3" r="640"/>
          <a:stretch/>
        </p:blipFill>
        <p:spPr bwMode="auto">
          <a:xfrm>
            <a:off x="5554745" y="1555457"/>
            <a:ext cx="3252021" cy="273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81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dirty="0" smtClean="0"/>
              <a:t>Konstrukce kotoučové brzdy</a:t>
            </a:r>
            <a:endParaRPr lang="cs-CZ" sz="2400" dirty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cs-CZ" dirty="0"/>
              <a:t>5. listopadu </a:t>
            </a:r>
            <a:r>
              <a:rPr lang="cs-CZ" dirty="0" smtClean="0"/>
              <a:t>2019</a:t>
            </a:r>
            <a:endParaRPr lang="cs-CZ" dirty="0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6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7"/>
          </p:nvPr>
        </p:nvSpPr>
        <p:spPr>
          <a:xfrm>
            <a:off x="360363" y="965200"/>
            <a:ext cx="8424000" cy="4971212"/>
          </a:xfrm>
        </p:spPr>
        <p:txBody>
          <a:bodyPr>
            <a:normAutofit/>
          </a:bodyPr>
          <a:lstStyle/>
          <a:p>
            <a:pPr marL="537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Brzdový kotouč</a:t>
            </a:r>
          </a:p>
          <a:p>
            <a:pPr marL="5377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cs-CZ" b="1" dirty="0" smtClean="0"/>
          </a:p>
          <a:p>
            <a:pPr marL="5377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cs-CZ" b="1" dirty="0" smtClean="0"/>
          </a:p>
          <a:p>
            <a:pPr marL="5377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cs-CZ" b="1" dirty="0"/>
          </a:p>
          <a:p>
            <a:pPr marL="5377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cs-CZ" b="1" dirty="0"/>
          </a:p>
          <a:p>
            <a:pPr marL="5377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b="1" dirty="0" smtClean="0"/>
              <a:t>Brzdová jednotka:</a:t>
            </a:r>
          </a:p>
          <a:p>
            <a:pPr marL="717750" lvl="2" indent="-285750">
              <a:lnSpc>
                <a:spcPct val="150000"/>
              </a:lnSpc>
            </a:pPr>
            <a:r>
              <a:rPr lang="cs-CZ" dirty="0" smtClean="0"/>
              <a:t>brzdový </a:t>
            </a:r>
            <a:r>
              <a:rPr lang="cs-CZ" dirty="0"/>
              <a:t>válec</a:t>
            </a:r>
          </a:p>
          <a:p>
            <a:pPr marL="717750" lvl="2" indent="-285750">
              <a:lnSpc>
                <a:spcPct val="150000"/>
              </a:lnSpc>
            </a:pPr>
            <a:r>
              <a:rPr lang="cs-CZ" dirty="0"/>
              <a:t>z</a:t>
            </a:r>
            <a:r>
              <a:rPr lang="cs-CZ" dirty="0" smtClean="0"/>
              <a:t>ávěsky</a:t>
            </a:r>
            <a:endParaRPr lang="cs-CZ" dirty="0"/>
          </a:p>
          <a:p>
            <a:pPr marL="717750" lvl="2" indent="-285750">
              <a:lnSpc>
                <a:spcPct val="150000"/>
              </a:lnSpc>
            </a:pPr>
            <a:r>
              <a:rPr lang="cs-CZ" dirty="0" smtClean="0"/>
              <a:t>čelisti </a:t>
            </a:r>
            <a:r>
              <a:rPr lang="cs-CZ" dirty="0"/>
              <a:t>s obložením</a:t>
            </a:r>
          </a:p>
          <a:p>
            <a:pPr marL="537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pic>
        <p:nvPicPr>
          <p:cNvPr id="8" name="Obráze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978" y="1185205"/>
            <a:ext cx="2296632" cy="2141456"/>
          </a:xfrm>
          <a:prstGeom prst="rect">
            <a:avLst/>
          </a:prstGeom>
        </p:spPr>
      </p:pic>
      <p:pic>
        <p:nvPicPr>
          <p:cNvPr id="9" name="Obrázek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437" y="1185204"/>
            <a:ext cx="2961610" cy="214145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0" t="8221" r="6697" b="17786"/>
          <a:stretch/>
        </p:blipFill>
        <p:spPr bwMode="auto">
          <a:xfrm>
            <a:off x="3400315" y="3443620"/>
            <a:ext cx="2798466" cy="256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615070" y="4401879"/>
            <a:ext cx="925032" cy="135033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b="1" dirty="0" smtClean="0"/>
          </a:p>
        </p:txBody>
      </p:sp>
      <p:sp>
        <p:nvSpPr>
          <p:cNvPr id="10" name="Obdélník 9"/>
          <p:cNvSpPr/>
          <p:nvPr/>
        </p:nvSpPr>
        <p:spPr>
          <a:xfrm>
            <a:off x="4799548" y="4049106"/>
            <a:ext cx="462516" cy="675168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b="1" dirty="0" smtClean="0"/>
          </a:p>
        </p:txBody>
      </p:sp>
      <p:sp>
        <p:nvSpPr>
          <p:cNvPr id="11" name="Obdélník 10"/>
          <p:cNvSpPr/>
          <p:nvPr/>
        </p:nvSpPr>
        <p:spPr>
          <a:xfrm>
            <a:off x="3947531" y="4583835"/>
            <a:ext cx="1704034" cy="98642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396132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1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dirty="0"/>
              <a:t>Elektromagnetická kolejnicová brzda</a:t>
            </a: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cs-CZ" dirty="0"/>
              <a:t>5. listopadu </a:t>
            </a:r>
            <a:r>
              <a:rPr lang="cs-CZ" dirty="0" smtClean="0"/>
              <a:t>2019</a:t>
            </a:r>
            <a:endParaRPr lang="cs-CZ" dirty="0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7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7"/>
          </p:nvPr>
        </p:nvSpPr>
        <p:spPr>
          <a:xfrm>
            <a:off x="314297" y="1031359"/>
            <a:ext cx="8244912" cy="4997302"/>
          </a:xfrm>
        </p:spPr>
        <p:txBody>
          <a:bodyPr>
            <a:noAutofit/>
          </a:bodyPr>
          <a:lstStyle/>
          <a:p>
            <a:pPr marL="537750" lvl="1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dirty="0"/>
              <a:t>doplňková brzda k adhezní </a:t>
            </a:r>
            <a:r>
              <a:rPr lang="cs-CZ" dirty="0" smtClean="0"/>
              <a:t>brzdě</a:t>
            </a:r>
          </a:p>
          <a:p>
            <a:pPr marL="537750" lvl="1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dirty="0"/>
              <a:t>u vozidel s vyšší konstrukční rychlostí než 160 </a:t>
            </a:r>
            <a:r>
              <a:rPr lang="cs-CZ" dirty="0" smtClean="0"/>
              <a:t>km/h</a:t>
            </a:r>
          </a:p>
          <a:p>
            <a:pPr marL="537750" lvl="1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zlepšuje podmínky adheze</a:t>
            </a:r>
          </a:p>
          <a:p>
            <a:pPr marL="537750" lvl="1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cs-CZ" dirty="0"/>
              <a:t>výrazně zvyšuje brzdící váhu vozu</a:t>
            </a:r>
            <a:endParaRPr lang="cs-CZ" dirty="0" smtClean="0"/>
          </a:p>
          <a:p>
            <a:pPr marL="537750" lvl="1" indent="-285750">
              <a:lnSpc>
                <a:spcPct val="170000"/>
              </a:lnSpc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20377"/>
            <a:ext cx="7454691" cy="3038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05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dirty="0" err="1" smtClean="0"/>
              <a:t>Elmag</a:t>
            </a:r>
            <a:r>
              <a:rPr lang="cs-CZ" sz="2400" dirty="0" smtClean="0"/>
              <a:t> brzda - konstrukce</a:t>
            </a:r>
            <a:endParaRPr lang="cs-CZ" sz="2400" dirty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cs-CZ" dirty="0"/>
              <a:t>5. listopadu </a:t>
            </a:r>
            <a:r>
              <a:rPr lang="cs-CZ" dirty="0" smtClean="0"/>
              <a:t>2019</a:t>
            </a:r>
            <a:endParaRPr lang="cs-CZ" dirty="0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8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7"/>
          </p:nvPr>
        </p:nvSpPr>
        <p:spPr>
          <a:xfrm>
            <a:off x="360363" y="965200"/>
            <a:ext cx="8424000" cy="4971212"/>
          </a:xfrm>
        </p:spPr>
        <p:txBody>
          <a:bodyPr>
            <a:normAutofit lnSpcReduction="10000"/>
          </a:bodyPr>
          <a:lstStyle/>
          <a:p>
            <a:pPr marL="537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dva podélné </a:t>
            </a:r>
            <a:r>
              <a:rPr lang="cs-CZ" b="1" dirty="0" smtClean="0"/>
              <a:t>trámce (1, 2)</a:t>
            </a:r>
          </a:p>
          <a:p>
            <a:pPr marL="717750" lvl="2" indent="-285750">
              <a:lnSpc>
                <a:spcPct val="150000"/>
              </a:lnSpc>
            </a:pPr>
            <a:r>
              <a:rPr lang="cs-CZ" dirty="0" smtClean="0"/>
              <a:t>umístěné </a:t>
            </a:r>
            <a:r>
              <a:rPr lang="cs-CZ" b="1" dirty="0"/>
              <a:t>nad hlavami </a:t>
            </a:r>
            <a:r>
              <a:rPr lang="cs-CZ" b="1" dirty="0" smtClean="0"/>
              <a:t>kolejnic</a:t>
            </a:r>
            <a:r>
              <a:rPr lang="cs-CZ" dirty="0" smtClean="0"/>
              <a:t> </a:t>
            </a:r>
            <a:endParaRPr lang="cs-CZ" dirty="0" smtClean="0"/>
          </a:p>
          <a:p>
            <a:pPr marL="717750" lvl="2" indent="-285750">
              <a:lnSpc>
                <a:spcPct val="150000"/>
              </a:lnSpc>
            </a:pPr>
            <a:r>
              <a:rPr lang="cs-CZ" dirty="0" smtClean="0"/>
              <a:t>vzájemně spojené </a:t>
            </a:r>
            <a:r>
              <a:rPr lang="cs-CZ" dirty="0"/>
              <a:t>příčnou vazbou </a:t>
            </a:r>
            <a:r>
              <a:rPr lang="cs-CZ" dirty="0" smtClean="0"/>
              <a:t>(5)</a:t>
            </a:r>
          </a:p>
          <a:p>
            <a:pPr marL="537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čtyři </a:t>
            </a:r>
            <a:r>
              <a:rPr lang="cs-CZ" b="1" dirty="0" smtClean="0"/>
              <a:t>ovládací válce (6)</a:t>
            </a:r>
            <a:endParaRPr lang="cs-CZ" b="1" dirty="0"/>
          </a:p>
          <a:p>
            <a:pPr marL="717750" lvl="2" indent="-285750">
              <a:lnSpc>
                <a:spcPct val="150000"/>
              </a:lnSpc>
            </a:pPr>
            <a:r>
              <a:rPr lang="cs-CZ" dirty="0" smtClean="0"/>
              <a:t>drží trámce nad </a:t>
            </a:r>
            <a:r>
              <a:rPr lang="cs-CZ" dirty="0"/>
              <a:t>temenem </a:t>
            </a:r>
            <a:r>
              <a:rPr lang="cs-CZ" dirty="0" smtClean="0"/>
              <a:t>kolejnice</a:t>
            </a:r>
          </a:p>
          <a:p>
            <a:pPr marL="717750" lvl="2" indent="-285750">
              <a:lnSpc>
                <a:spcPct val="150000"/>
              </a:lnSpc>
            </a:pPr>
            <a:r>
              <a:rPr lang="cs-CZ" dirty="0" smtClean="0"/>
              <a:t>při </a:t>
            </a:r>
            <a:r>
              <a:rPr lang="cs-CZ" dirty="0"/>
              <a:t>aktivaci je </a:t>
            </a:r>
            <a:r>
              <a:rPr lang="cs-CZ" dirty="0" smtClean="0"/>
              <a:t>přiblíží </a:t>
            </a:r>
            <a:r>
              <a:rPr lang="cs-CZ" dirty="0"/>
              <a:t>k temeni </a:t>
            </a:r>
            <a:r>
              <a:rPr lang="cs-CZ" dirty="0" smtClean="0"/>
              <a:t>kolejnice</a:t>
            </a:r>
          </a:p>
          <a:p>
            <a:pPr marL="717750" lvl="2" indent="-285750">
              <a:lnSpc>
                <a:spcPct val="150000"/>
              </a:lnSpc>
            </a:pPr>
            <a:endParaRPr lang="cs-CZ" dirty="0"/>
          </a:p>
          <a:p>
            <a:pPr marL="717750" lvl="2" indent="-285750">
              <a:lnSpc>
                <a:spcPct val="150000"/>
              </a:lnSpc>
            </a:pPr>
            <a:endParaRPr lang="cs-CZ" dirty="0" smtClean="0"/>
          </a:p>
          <a:p>
            <a:pPr marL="717750" lvl="2" indent="-285750">
              <a:lnSpc>
                <a:spcPct val="150000"/>
              </a:lnSpc>
            </a:pPr>
            <a:r>
              <a:rPr lang="cs-CZ" dirty="0" smtClean="0"/>
              <a:t>magnetické </a:t>
            </a:r>
            <a:r>
              <a:rPr lang="cs-CZ" dirty="0" smtClean="0"/>
              <a:t>jádro (1)</a:t>
            </a:r>
          </a:p>
          <a:p>
            <a:pPr marL="717750" lvl="2" indent="-285750">
              <a:lnSpc>
                <a:spcPct val="150000"/>
              </a:lnSpc>
            </a:pPr>
            <a:r>
              <a:rPr lang="cs-CZ" dirty="0" smtClean="0"/>
              <a:t>cívka </a:t>
            </a:r>
            <a:r>
              <a:rPr lang="cs-CZ" dirty="0" smtClean="0"/>
              <a:t>(2)</a:t>
            </a:r>
          </a:p>
          <a:p>
            <a:pPr marL="717750" lvl="2" indent="-285750">
              <a:lnSpc>
                <a:spcPct val="150000"/>
              </a:lnSpc>
            </a:pPr>
            <a:r>
              <a:rPr lang="cs-CZ" dirty="0" smtClean="0"/>
              <a:t>přechodová </a:t>
            </a:r>
            <a:r>
              <a:rPr lang="cs-CZ" dirty="0" smtClean="0"/>
              <a:t>lišta (3)</a:t>
            </a:r>
            <a:endParaRPr lang="cs-CZ" dirty="0"/>
          </a:p>
          <a:p>
            <a:pPr marL="537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537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537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celek </a:t>
            </a:r>
            <a:r>
              <a:rPr lang="cs-CZ" dirty="0"/>
              <a:t>je zavěšen na rám </a:t>
            </a:r>
            <a:r>
              <a:rPr lang="cs-CZ" dirty="0" smtClean="0"/>
              <a:t>podvozku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28055"/>
          <a:stretch/>
        </p:blipFill>
        <p:spPr bwMode="auto">
          <a:xfrm>
            <a:off x="4699589" y="1200764"/>
            <a:ext cx="3708931" cy="363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802" y="2361167"/>
            <a:ext cx="1146175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884" y="3294656"/>
            <a:ext cx="1038447" cy="1939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7708604" y="3854303"/>
            <a:ext cx="340242" cy="175895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b="1" dirty="0" smtClean="0"/>
          </a:p>
        </p:txBody>
      </p:sp>
      <p:sp>
        <p:nvSpPr>
          <p:cNvPr id="5" name="Šipka doleva 4"/>
          <p:cNvSpPr/>
          <p:nvPr/>
        </p:nvSpPr>
        <p:spPr>
          <a:xfrm>
            <a:off x="8321565" y="2626239"/>
            <a:ext cx="366823" cy="244549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75244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dirty="0" err="1" smtClean="0"/>
              <a:t>Elmag</a:t>
            </a:r>
            <a:r>
              <a:rPr lang="cs-CZ" sz="2400" dirty="0" smtClean="0"/>
              <a:t> brzda - použití</a:t>
            </a:r>
            <a:endParaRPr lang="cs-CZ" sz="2400" dirty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cs-CZ" dirty="0"/>
              <a:t>5. listopadu </a:t>
            </a:r>
            <a:r>
              <a:rPr lang="cs-CZ" dirty="0" smtClean="0"/>
              <a:t>2019</a:t>
            </a:r>
            <a:endParaRPr lang="cs-CZ" dirty="0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l"/>
            <a:r>
              <a:rPr lang="cs-CZ" smtClean="0"/>
              <a:t>Strana </a:t>
            </a:r>
            <a:fld id="{16492D80-8647-4927-9515-61DAC1B6EF2E}" type="slidenum">
              <a:rPr lang="cs-CZ" smtClean="0"/>
              <a:pPr algn="l"/>
              <a:t>9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7"/>
          </p:nvPr>
        </p:nvSpPr>
        <p:spPr>
          <a:xfrm>
            <a:off x="360363" y="965200"/>
            <a:ext cx="8424000" cy="4971212"/>
          </a:xfrm>
        </p:spPr>
        <p:txBody>
          <a:bodyPr>
            <a:normAutofit fontScale="92500" lnSpcReduction="10000"/>
          </a:bodyPr>
          <a:lstStyle/>
          <a:p>
            <a:pPr marL="5377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1800" dirty="0" smtClean="0"/>
              <a:t>Samočinně </a:t>
            </a:r>
            <a:r>
              <a:rPr lang="cs-CZ" sz="1800" dirty="0" smtClean="0"/>
              <a:t>spuštěna, když je:</a:t>
            </a:r>
          </a:p>
          <a:p>
            <a:pPr marL="717750" lvl="2" indent="-285750">
              <a:lnSpc>
                <a:spcPct val="200000"/>
              </a:lnSpc>
            </a:pPr>
            <a:r>
              <a:rPr lang="cs-CZ" dirty="0" smtClean="0"/>
              <a:t>nastaven </a:t>
            </a:r>
            <a:r>
              <a:rPr lang="cs-CZ" b="1" dirty="0"/>
              <a:t>režim R + </a:t>
            </a:r>
            <a:r>
              <a:rPr lang="cs-CZ" b="1" dirty="0" smtClean="0"/>
              <a:t>Mg</a:t>
            </a:r>
            <a:endParaRPr lang="cs-CZ" b="1" dirty="0"/>
          </a:p>
          <a:p>
            <a:pPr marL="717750" lvl="2" indent="-285750">
              <a:lnSpc>
                <a:spcPct val="200000"/>
              </a:lnSpc>
            </a:pPr>
            <a:r>
              <a:rPr lang="cs-CZ" dirty="0" smtClean="0"/>
              <a:t>okamžitá </a:t>
            </a:r>
            <a:r>
              <a:rPr lang="cs-CZ" dirty="0"/>
              <a:t>rychlost </a:t>
            </a:r>
            <a:r>
              <a:rPr lang="cs-CZ" dirty="0" smtClean="0"/>
              <a:t>vyšší </a:t>
            </a:r>
            <a:r>
              <a:rPr lang="cs-CZ" dirty="0"/>
              <a:t>než </a:t>
            </a:r>
            <a:r>
              <a:rPr lang="cs-CZ" b="1" dirty="0"/>
              <a:t>50 km/h </a:t>
            </a:r>
          </a:p>
          <a:p>
            <a:pPr marL="717750" lvl="2" indent="-285750">
              <a:lnSpc>
                <a:spcPct val="200000"/>
              </a:lnSpc>
            </a:pPr>
            <a:r>
              <a:rPr lang="cs-CZ" dirty="0" smtClean="0"/>
              <a:t>zavedeno </a:t>
            </a:r>
            <a:r>
              <a:rPr lang="cs-CZ" b="1" dirty="0"/>
              <a:t>rychločinné </a:t>
            </a:r>
            <a:r>
              <a:rPr lang="cs-CZ" b="1" dirty="0" smtClean="0"/>
              <a:t>brzdění </a:t>
            </a:r>
            <a:endParaRPr lang="cs-CZ" b="1" dirty="0"/>
          </a:p>
          <a:p>
            <a:pPr marL="717750" lvl="2" indent="-285750">
              <a:lnSpc>
                <a:spcPct val="200000"/>
              </a:lnSpc>
            </a:pPr>
            <a:r>
              <a:rPr lang="cs-CZ" dirty="0" smtClean="0"/>
              <a:t>přítomen </a:t>
            </a:r>
            <a:r>
              <a:rPr lang="cs-CZ" b="1" dirty="0"/>
              <a:t>tlak v napájecím </a:t>
            </a:r>
            <a:r>
              <a:rPr lang="cs-CZ" b="1" dirty="0" smtClean="0"/>
              <a:t>potrubí</a:t>
            </a:r>
            <a:endParaRPr lang="cs-CZ" dirty="0" smtClean="0"/>
          </a:p>
          <a:p>
            <a:pPr marL="717750" lvl="2" indent="-285750">
              <a:lnSpc>
                <a:spcPct val="200000"/>
              </a:lnSpc>
            </a:pPr>
            <a:r>
              <a:rPr lang="cs-CZ" dirty="0" smtClean="0"/>
              <a:t>dostatečné </a:t>
            </a:r>
            <a:r>
              <a:rPr lang="cs-CZ" b="1" dirty="0" smtClean="0"/>
              <a:t>napětí baterie </a:t>
            </a:r>
            <a:r>
              <a:rPr lang="cs-CZ" dirty="0" smtClean="0"/>
              <a:t>vozu</a:t>
            </a:r>
          </a:p>
          <a:p>
            <a:pPr marL="5377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dirty="0" smtClean="0"/>
              <a:t>Kontrola </a:t>
            </a:r>
            <a:r>
              <a:rPr lang="cs-CZ" dirty="0" smtClean="0"/>
              <a:t>funkce a </a:t>
            </a:r>
            <a:r>
              <a:rPr lang="cs-CZ" dirty="0"/>
              <a:t>nastavení tlakové </a:t>
            </a:r>
            <a:r>
              <a:rPr lang="cs-CZ" dirty="0" smtClean="0"/>
              <a:t>brzdy:</a:t>
            </a:r>
          </a:p>
          <a:p>
            <a:pPr marL="717750" lvl="2" indent="-285750">
              <a:lnSpc>
                <a:spcPct val="200000"/>
              </a:lnSpc>
            </a:pPr>
            <a:r>
              <a:rPr lang="cs-CZ" b="1" dirty="0"/>
              <a:t>odvětrání</a:t>
            </a:r>
            <a:r>
              <a:rPr lang="cs-CZ" dirty="0"/>
              <a:t> hlavního </a:t>
            </a:r>
            <a:r>
              <a:rPr lang="cs-CZ" dirty="0" smtClean="0"/>
              <a:t>potrubí</a:t>
            </a:r>
          </a:p>
          <a:p>
            <a:pPr marL="717750" lvl="2" indent="-285750">
              <a:lnSpc>
                <a:spcPct val="200000"/>
              </a:lnSpc>
            </a:pPr>
            <a:r>
              <a:rPr lang="cs-CZ" dirty="0" smtClean="0"/>
              <a:t>stisknutí </a:t>
            </a:r>
            <a:r>
              <a:rPr lang="cs-CZ" b="1" dirty="0"/>
              <a:t>ovládacího tlačítka</a:t>
            </a:r>
            <a:r>
              <a:rPr lang="cs-CZ" dirty="0"/>
              <a:t> </a:t>
            </a:r>
            <a:endParaRPr lang="cs-CZ" dirty="0" smtClean="0"/>
          </a:p>
          <a:p>
            <a:pPr marL="897750" lvl="3" indent="-285750">
              <a:lnSpc>
                <a:spcPct val="200000"/>
              </a:lnSpc>
            </a:pPr>
            <a:r>
              <a:rPr lang="cs-CZ" b="1" dirty="0" smtClean="0"/>
              <a:t>spuštění </a:t>
            </a:r>
            <a:r>
              <a:rPr lang="cs-CZ" b="1" dirty="0"/>
              <a:t>trámců </a:t>
            </a:r>
            <a:r>
              <a:rPr lang="cs-CZ" dirty="0"/>
              <a:t>k hlavám </a:t>
            </a:r>
            <a:r>
              <a:rPr lang="cs-CZ" dirty="0" smtClean="0"/>
              <a:t>kolejnic </a:t>
            </a:r>
          </a:p>
          <a:p>
            <a:pPr marL="897750" lvl="3" indent="-285750">
              <a:lnSpc>
                <a:spcPct val="200000"/>
              </a:lnSpc>
            </a:pPr>
            <a:r>
              <a:rPr lang="cs-CZ" b="1" dirty="0" smtClean="0"/>
              <a:t>rozsvícení </a:t>
            </a:r>
            <a:r>
              <a:rPr lang="cs-CZ" b="1" dirty="0"/>
              <a:t>kontrolky </a:t>
            </a:r>
            <a:r>
              <a:rPr lang="cs-CZ" dirty="0"/>
              <a:t>nad </a:t>
            </a:r>
            <a:r>
              <a:rPr lang="cs-CZ" dirty="0" smtClean="0"/>
              <a:t>tlačítkem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" r="14018" b="14762"/>
          <a:stretch/>
        </p:blipFill>
        <p:spPr bwMode="auto">
          <a:xfrm>
            <a:off x="4782878" y="2224773"/>
            <a:ext cx="3818952" cy="335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3413051" y="1743740"/>
            <a:ext cx="3487479" cy="1520455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 flipV="1">
            <a:off x="3806456" y="2237974"/>
            <a:ext cx="2264735" cy="2504148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3413051" y="4334540"/>
            <a:ext cx="2200940" cy="311888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3710763" y="4742122"/>
            <a:ext cx="2360428" cy="0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3413051" y="4125434"/>
            <a:ext cx="3880884" cy="18075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V="1">
            <a:off x="4331926" y="4490484"/>
            <a:ext cx="1643572" cy="1091609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3806455" y="2611885"/>
            <a:ext cx="3487480" cy="1513549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585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07_CD_prezentace_Narodni_dopravce">
  <a:themeElements>
    <a:clrScheme name="ČD">
      <a:dk1>
        <a:sysClr val="windowText" lastClr="000000"/>
      </a:dk1>
      <a:lt1>
        <a:sysClr val="window" lastClr="FFFFFF"/>
      </a:lt1>
      <a:dk2>
        <a:srgbClr val="002664"/>
      </a:dk2>
      <a:lt2>
        <a:srgbClr val="009FDA"/>
      </a:lt2>
      <a:accent1>
        <a:srgbClr val="009FDA"/>
      </a:accent1>
      <a:accent2>
        <a:srgbClr val="002664"/>
      </a:accent2>
      <a:accent3>
        <a:srgbClr val="FF671F"/>
      </a:accent3>
      <a:accent4>
        <a:srgbClr val="672146"/>
      </a:accent4>
      <a:accent5>
        <a:srgbClr val="00AF3F"/>
      </a:accent5>
      <a:accent6>
        <a:srgbClr val="CD202C"/>
      </a:accent6>
      <a:hlink>
        <a:srgbClr val="FFFFFF"/>
      </a:hlink>
      <a:folHlink>
        <a:srgbClr val="FFFFFF"/>
      </a:folHlink>
    </a:clrScheme>
    <a:fontScheme name="C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b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4925"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ts val="2400"/>
          </a:lnSpc>
          <a:defRPr sz="1600" dirty="0" smtClean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Motiv systému Office">
  <a:themeElements>
    <a:clrScheme name="ČD">
      <a:dk1>
        <a:sysClr val="windowText" lastClr="000000"/>
      </a:dk1>
      <a:lt1>
        <a:sysClr val="window" lastClr="FFFFFF"/>
      </a:lt1>
      <a:dk2>
        <a:srgbClr val="002664"/>
      </a:dk2>
      <a:lt2>
        <a:srgbClr val="009FDA"/>
      </a:lt2>
      <a:accent1>
        <a:srgbClr val="009FDA"/>
      </a:accent1>
      <a:accent2>
        <a:srgbClr val="002664"/>
      </a:accent2>
      <a:accent3>
        <a:srgbClr val="FF671F"/>
      </a:accent3>
      <a:accent4>
        <a:srgbClr val="672146"/>
      </a:accent4>
      <a:accent5>
        <a:srgbClr val="00AF3F"/>
      </a:accent5>
      <a:accent6>
        <a:srgbClr val="CD202C"/>
      </a:accent6>
      <a:hlink>
        <a:srgbClr val="FFFFFF"/>
      </a:hlink>
      <a:folHlink>
        <a:srgbClr val="FFFFFF"/>
      </a:folHlink>
    </a:clrScheme>
    <a:fontScheme name="C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2007_CD_prezentace_Narodni_dopravce</Template>
  <TotalTime>1754</TotalTime>
  <Words>648</Words>
  <Application>Microsoft Office PowerPoint</Application>
  <PresentationFormat>Předvádění na obrazovce (4:3)</PresentationFormat>
  <Paragraphs>194</Paragraphs>
  <Slides>15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2007_CD_prezentace_Narodni_dopravce</vt:lpstr>
      <vt:lpstr>1_Motiv systému Office</vt:lpstr>
      <vt:lpstr>Moderní brzdová zařízení kolejových vozidel</vt:lpstr>
      <vt:lpstr>Požadavky na brzdovou výstroj vozidel </vt:lpstr>
      <vt:lpstr>Brzda s litinovými špalíky</vt:lpstr>
      <vt:lpstr>Brzdy s kompozitními špalíky</vt:lpstr>
      <vt:lpstr>Kotoučové brzdy </vt:lpstr>
      <vt:lpstr>Konstrukce kotoučové brzdy</vt:lpstr>
      <vt:lpstr>Elektromagnetická kolejnicová brzda</vt:lpstr>
      <vt:lpstr>Elmag brzda - konstrukce</vt:lpstr>
      <vt:lpstr>Elmag brzda - použití</vt:lpstr>
      <vt:lpstr>Elektropneumatická brzda</vt:lpstr>
      <vt:lpstr>Přímočinná elektropneumatická brzda</vt:lpstr>
      <vt:lpstr>Nepřímočinná elektropneumatická brzda</vt:lpstr>
      <vt:lpstr>Přemostění záchranné brzdy</vt:lpstr>
      <vt:lpstr>Dotazy ?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Lodr Patrik, Ing., MPA</dc:creator>
  <cp:lastModifiedBy>Mondočková Darina</cp:lastModifiedBy>
  <cp:revision>106</cp:revision>
  <dcterms:created xsi:type="dcterms:W3CDTF">2018-10-15T07:16:58Z</dcterms:created>
  <dcterms:modified xsi:type="dcterms:W3CDTF">2019-10-31T12:41:07Z</dcterms:modified>
</cp:coreProperties>
</file>